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2"/>
  </p:notesMasterIdLst>
  <p:sldIdLst>
    <p:sldId id="258" r:id="rId3"/>
    <p:sldId id="284" r:id="rId4"/>
    <p:sldId id="286" r:id="rId5"/>
    <p:sldId id="287" r:id="rId6"/>
    <p:sldId id="288" r:id="rId7"/>
    <p:sldId id="285" r:id="rId8"/>
    <p:sldId id="289" r:id="rId9"/>
    <p:sldId id="259" r:id="rId10"/>
    <p:sldId id="261" r:id="rId11"/>
    <p:sldId id="264" r:id="rId12"/>
    <p:sldId id="262" r:id="rId13"/>
    <p:sldId id="265" r:id="rId14"/>
    <p:sldId id="266" r:id="rId15"/>
    <p:sldId id="267" r:id="rId16"/>
    <p:sldId id="268" r:id="rId17"/>
    <p:sldId id="269" r:id="rId18"/>
    <p:sldId id="270" r:id="rId19"/>
    <p:sldId id="271" r:id="rId20"/>
    <p:sldId id="273" r:id="rId21"/>
    <p:sldId id="274" r:id="rId22"/>
    <p:sldId id="275" r:id="rId23"/>
    <p:sldId id="276" r:id="rId24"/>
    <p:sldId id="277" r:id="rId25"/>
    <p:sldId id="280" r:id="rId26"/>
    <p:sldId id="283" r:id="rId27"/>
    <p:sldId id="278" r:id="rId28"/>
    <p:sldId id="279" r:id="rId29"/>
    <p:sldId id="28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F7C5"/>
    <a:srgbClr val="7BD7FD"/>
    <a:srgbClr val="81685F"/>
    <a:srgbClr val="7A63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66470" autoAdjust="0"/>
  </p:normalViewPr>
  <p:slideViewPr>
    <p:cSldViewPr snapToGrid="0">
      <p:cViewPr varScale="1">
        <p:scale>
          <a:sx n="109" d="100"/>
          <a:sy n="109" d="100"/>
        </p:scale>
        <p:origin x="61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D3228-EDD5-4CF3-8AAD-1991A79FD5FA}"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82D3B-539C-4665-AE22-4CCB9908A821}" type="slidenum">
              <a:rPr lang="en-US" smtClean="0"/>
              <a:t>‹#›</a:t>
            </a:fld>
            <a:endParaRPr lang="en-US"/>
          </a:p>
        </p:txBody>
      </p:sp>
    </p:spTree>
    <p:extLst>
      <p:ext uri="{BB962C8B-B14F-4D97-AF65-F5344CB8AC3E}">
        <p14:creationId xmlns:p14="http://schemas.microsoft.com/office/powerpoint/2010/main" val="224246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2</a:t>
            </a:fld>
            <a:endParaRPr lang="en-US"/>
          </a:p>
        </p:txBody>
      </p:sp>
    </p:spTree>
    <p:extLst>
      <p:ext uri="{BB962C8B-B14F-4D97-AF65-F5344CB8AC3E}">
        <p14:creationId xmlns:p14="http://schemas.microsoft.com/office/powerpoint/2010/main" val="296231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allows you to speed automation and simplify policy enforcement. For example, use Event Grid to notify Azure Automation when a virtual machine or database in Azure SQL is created. Use the events to automatically check that service configurations are compliant, put metadata into operations tools, tag virtual machines, or file work items.</a:t>
            </a:r>
          </a:p>
        </p:txBody>
      </p:sp>
      <p:sp>
        <p:nvSpPr>
          <p:cNvPr id="4" name="Slide Number Placeholder 3"/>
          <p:cNvSpPr>
            <a:spLocks noGrp="1"/>
          </p:cNvSpPr>
          <p:nvPr>
            <p:ph type="sldNum" sz="quarter" idx="5"/>
          </p:nvPr>
        </p:nvSpPr>
        <p:spPr/>
        <p:txBody>
          <a:bodyPr/>
          <a:lstStyle/>
          <a:p>
            <a:fld id="{10182D3B-539C-4665-AE22-4CCB9908A821}" type="slidenum">
              <a:rPr lang="en-US" smtClean="0"/>
              <a:t>21</a:t>
            </a:fld>
            <a:endParaRPr lang="en-US"/>
          </a:p>
        </p:txBody>
      </p:sp>
    </p:spTree>
    <p:extLst>
      <p:ext uri="{BB962C8B-B14F-4D97-AF65-F5344CB8AC3E}">
        <p14:creationId xmlns:p14="http://schemas.microsoft.com/office/powerpoint/2010/main" val="352707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your app with other services. For example, create a custom topic to send your app's event data to Event Grid, and take advantage of its reliable delivery, advanced routing, and direct integration with Azure. Or, you can use Event Grid with Logic Apps to process data anywhere, without writing code.</a:t>
            </a:r>
          </a:p>
        </p:txBody>
      </p:sp>
      <p:sp>
        <p:nvSpPr>
          <p:cNvPr id="4" name="Slide Number Placeholder 3"/>
          <p:cNvSpPr>
            <a:spLocks noGrp="1"/>
          </p:cNvSpPr>
          <p:nvPr>
            <p:ph type="sldNum" sz="quarter" idx="5"/>
          </p:nvPr>
        </p:nvSpPr>
        <p:spPr/>
        <p:txBody>
          <a:bodyPr/>
          <a:lstStyle/>
          <a:p>
            <a:fld id="{10182D3B-539C-4665-AE22-4CCB9908A821}" type="slidenum">
              <a:rPr lang="en-US" smtClean="0"/>
              <a:t>22</a:t>
            </a:fld>
            <a:endParaRPr lang="en-US"/>
          </a:p>
        </p:txBody>
      </p:sp>
    </p:spTree>
    <p:extLst>
      <p:ext uri="{BB962C8B-B14F-4D97-AF65-F5344CB8AC3E}">
        <p14:creationId xmlns:p14="http://schemas.microsoft.com/office/powerpoint/2010/main" val="175120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The Blob storage trigger starts a function when a new or updated blob is detected. The blob contents are provided as input to the function. The Event Grid trigger has built-in support for blob events and can also be used to start a function when a new or updated blob is detected. When using the Blob storage trigger, you can directly access the content of the new or updated blob. Use Event Grid instead of the Blob storage trigger for the following scenarios:</a:t>
            </a:r>
          </a:p>
          <a:p>
            <a:pPr algn="l"/>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storage accounts: Blob storage accounts are supported for blob input and output bindings but not for blob triggers. Blob storage triggers require a general-purpose storage account. </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 High scale: high scale can be loosely defined as containers that have more than 100,000 blobs in them or storage accounts that have more than 100 blob updates per second.</a:t>
            </a:r>
          </a:p>
          <a:p>
            <a:pPr algn="l">
              <a:buFont typeface="Arial" panose="020B0604020202020204" pitchFamily="34" charset="0"/>
              <a:buNone/>
            </a:pPr>
            <a:r>
              <a:rPr lang="en-US" b="0" i="0" dirty="0">
                <a:solidFill>
                  <a:srgbClr val="24292F"/>
                </a:solidFill>
                <a:effectLst/>
                <a:latin typeface="-apple-system"/>
              </a:rPr>
              <a:t> </a:t>
            </a:r>
          </a:p>
          <a:p>
            <a:pPr algn="l">
              <a:buFont typeface="Arial" panose="020B0604020202020204" pitchFamily="34" charset="0"/>
              <a:buChar cha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a:p>
            <a:pPr algn="l">
              <a:buFont typeface="Arial" panose="020B0604020202020204" pitchFamily="34" charset="0"/>
              <a:buChar char="•"/>
            </a:pPr>
            <a:endParaRPr lang="en-US" b="0" i="0" dirty="0">
              <a:solidFill>
                <a:srgbClr val="24292F"/>
              </a:solidFill>
              <a:effectLst/>
              <a:latin typeface="-apple-system"/>
            </a:endParaRPr>
          </a:p>
          <a:p>
            <a:pPr algn="l">
              <a:buFont typeface="Arial" panose="020B0604020202020204" pitchFamily="34" charset="0"/>
              <a:buChar char="•"/>
            </a:pPr>
            <a:r>
              <a:rPr lang="en-US" b="0" i="0" dirty="0">
                <a:solidFill>
                  <a:srgbClr val="24292F"/>
                </a:solidFill>
                <a:effectLst/>
                <a:latin typeface="-apple-system"/>
              </a:rPr>
              <a:t> Blob delete events: you cannot handle blob delete events with the Blob Storage trigger</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24</a:t>
            </a:fld>
            <a:endParaRPr lang="en-US"/>
          </a:p>
        </p:txBody>
      </p:sp>
    </p:spTree>
    <p:extLst>
      <p:ext uri="{BB962C8B-B14F-4D97-AF65-F5344CB8AC3E}">
        <p14:creationId xmlns:p14="http://schemas.microsoft.com/office/powerpoint/2010/main" val="25777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VSLive</a:t>
            </a:r>
            <a:r>
              <a:rPr lang="en-US" dirty="0"/>
              <a:t> – March 19-24</a:t>
            </a:r>
          </a:p>
          <a:p>
            <a:r>
              <a:rPr lang="en-US" dirty="0"/>
              <a:t>Orlando Code Camp – March 25</a:t>
            </a:r>
          </a:p>
          <a:p>
            <a:r>
              <a:rPr lang="en-US" dirty="0" err="1"/>
              <a:t>InflectraCon</a:t>
            </a:r>
            <a:r>
              <a:rPr lang="en-US" dirty="0"/>
              <a:t> – April 19-21</a:t>
            </a:r>
          </a:p>
          <a:p>
            <a:r>
              <a:rPr lang="en-US" dirty="0"/>
              <a:t>Serverless Architecture Conference – April 24-27</a:t>
            </a:r>
          </a:p>
        </p:txBody>
      </p:sp>
      <p:sp>
        <p:nvSpPr>
          <p:cNvPr id="4" name="Slide Number Placeholder 3"/>
          <p:cNvSpPr>
            <a:spLocks noGrp="1"/>
          </p:cNvSpPr>
          <p:nvPr>
            <p:ph type="sldNum" sz="quarter" idx="5"/>
          </p:nvPr>
        </p:nvSpPr>
        <p:spPr/>
        <p:txBody>
          <a:bodyPr/>
          <a:lstStyle/>
          <a:p>
            <a:fld id="{10182D3B-539C-4665-AE22-4CCB9908A821}" type="slidenum">
              <a:rPr lang="en-US" smtClean="0"/>
              <a:t>3</a:t>
            </a:fld>
            <a:endParaRPr lang="en-US"/>
          </a:p>
        </p:txBody>
      </p:sp>
    </p:spTree>
    <p:extLst>
      <p:ext uri="{BB962C8B-B14F-4D97-AF65-F5344CB8AC3E}">
        <p14:creationId xmlns:p14="http://schemas.microsoft.com/office/powerpoint/2010/main" val="162489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AI Bootcamp – March 2 -4; DC or Dallas</a:t>
            </a:r>
          </a:p>
          <a:p>
            <a:endParaRPr lang="en-US" dirty="0"/>
          </a:p>
          <a:p>
            <a:r>
              <a:rPr lang="en-US" dirty="0"/>
              <a:t>Global Azure Bootcamp – May 13</a:t>
            </a:r>
          </a:p>
        </p:txBody>
      </p:sp>
      <p:sp>
        <p:nvSpPr>
          <p:cNvPr id="4" name="Slide Number Placeholder 3"/>
          <p:cNvSpPr>
            <a:spLocks noGrp="1"/>
          </p:cNvSpPr>
          <p:nvPr>
            <p:ph type="sldNum" sz="quarter" idx="5"/>
          </p:nvPr>
        </p:nvSpPr>
        <p:spPr/>
        <p:txBody>
          <a:bodyPr/>
          <a:lstStyle/>
          <a:p>
            <a:fld id="{10182D3B-539C-4665-AE22-4CCB9908A821}" type="slidenum">
              <a:rPr lang="en-US" smtClean="0"/>
              <a:t>4</a:t>
            </a:fld>
            <a:endParaRPr lang="en-US"/>
          </a:p>
        </p:txBody>
      </p:sp>
    </p:spTree>
    <p:extLst>
      <p:ext uri="{BB962C8B-B14F-4D97-AF65-F5344CB8AC3E}">
        <p14:creationId xmlns:p14="http://schemas.microsoft.com/office/powerpoint/2010/main" val="133636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Minimizing latency: if your function app is on the Consumption plan, there can be up to a 10-minute delay in processing new blobs if a function app has gone idle. To avoid this latency, you can switch to an App Service plan with Always On enabled. You can also use an Event Grid trigger with your Blob storage account.</a:t>
            </a:r>
          </a:p>
        </p:txBody>
      </p:sp>
      <p:sp>
        <p:nvSpPr>
          <p:cNvPr id="4" name="Slide Number Placeholder 3"/>
          <p:cNvSpPr>
            <a:spLocks noGrp="1"/>
          </p:cNvSpPr>
          <p:nvPr>
            <p:ph type="sldNum" sz="quarter" idx="5"/>
          </p:nvPr>
        </p:nvSpPr>
        <p:spPr/>
        <p:txBody>
          <a:bodyPr/>
          <a:lstStyle/>
          <a:p>
            <a:fld id="{10182D3B-539C-4665-AE22-4CCB9908A821}" type="slidenum">
              <a:rPr lang="en-US" smtClean="0"/>
              <a:t>14</a:t>
            </a:fld>
            <a:endParaRPr lang="en-US"/>
          </a:p>
        </p:txBody>
      </p:sp>
    </p:spTree>
    <p:extLst>
      <p:ext uri="{BB962C8B-B14F-4D97-AF65-F5344CB8AC3E}">
        <p14:creationId xmlns:p14="http://schemas.microsoft.com/office/powerpoint/2010/main" val="290401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is a highly scalable, serverless event broker that you can use to integrate applications using events.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Events are delivered by Event Grid to subscriber destinations such as applications, Azure services, or any endpoint to which Event Grid has network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source of those events can be other applications, SaaS services and Azure services.</a:t>
            </a:r>
          </a:p>
        </p:txBody>
      </p:sp>
      <p:sp>
        <p:nvSpPr>
          <p:cNvPr id="4" name="Slide Number Placeholder 3"/>
          <p:cNvSpPr>
            <a:spLocks noGrp="1"/>
          </p:cNvSpPr>
          <p:nvPr>
            <p:ph type="sldNum" sz="quarter" idx="5"/>
          </p:nvPr>
        </p:nvSpPr>
        <p:spPr/>
        <p:txBody>
          <a:bodyPr/>
          <a:lstStyle/>
          <a:p>
            <a:fld id="{10182D3B-539C-4665-AE22-4CCB9908A821}" type="slidenum">
              <a:rPr lang="en-US" smtClean="0"/>
              <a:t>16</a:t>
            </a:fld>
            <a:endParaRPr lang="en-US"/>
          </a:p>
        </p:txBody>
      </p:sp>
    </p:spTree>
    <p:extLst>
      <p:ext uri="{BB962C8B-B14F-4D97-AF65-F5344CB8AC3E}">
        <p14:creationId xmlns:p14="http://schemas.microsoft.com/office/powerpoint/2010/main" val="381186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event sources and event handlers or destinations are summarized in the following diagram.</a:t>
            </a:r>
          </a:p>
          <a:p>
            <a:pPr algn="l"/>
            <a:br>
              <a:rPr lang="en-US" dirty="0"/>
            </a:br>
            <a:r>
              <a:rPr lang="en-US" b="0" i="0" dirty="0">
                <a:solidFill>
                  <a:srgbClr val="161616"/>
                </a:solidFill>
                <a:effectLst/>
                <a:latin typeface="Segoe UI" panose="020B0502040204020203" pitchFamily="34" charset="0"/>
              </a:rPr>
              <a:t>This image shows how Event Grid connects sources and handlers, and isn't a comprehensive list of supported integrations. For a list of all supported event sources, see the following section.</a:t>
            </a:r>
          </a:p>
          <a:p>
            <a:br>
              <a:rPr lang="en-US" b="0" i="0" dirty="0">
                <a:solidFill>
                  <a:srgbClr val="161616"/>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17</a:t>
            </a:fld>
            <a:endParaRPr lang="en-US"/>
          </a:p>
        </p:txBody>
      </p:sp>
    </p:spTree>
    <p:extLst>
      <p:ext uri="{BB962C8B-B14F-4D97-AF65-F5344CB8AC3E}">
        <p14:creationId xmlns:p14="http://schemas.microsoft.com/office/powerpoint/2010/main" val="73869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There are five concepts in Azure Event Grid that let you get going:</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Events</a:t>
            </a:r>
            <a:r>
              <a:rPr lang="en-US" b="0" i="0" dirty="0">
                <a:solidFill>
                  <a:srgbClr val="161616"/>
                </a:solidFill>
                <a:effectLst/>
                <a:latin typeface="Segoe UI" panose="020B0502040204020203" pitchFamily="34" charset="0"/>
              </a:rPr>
              <a:t> - What happened. </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sources</a:t>
            </a:r>
            <a:r>
              <a:rPr lang="en-US" b="0" i="0" dirty="0">
                <a:solidFill>
                  <a:srgbClr val="161616"/>
                </a:solidFill>
                <a:effectLst/>
                <a:latin typeface="Segoe UI" panose="020B0502040204020203" pitchFamily="34" charset="0"/>
              </a:rPr>
              <a:t> - Where the event took place.</a:t>
            </a:r>
          </a:p>
          <a:p>
            <a:pPr algn="l">
              <a:buFont typeface="Arial" panose="020B0604020202020204" pitchFamily="34" charset="0"/>
              <a:buChar char="•"/>
            </a:pPr>
            <a:r>
              <a:rPr lang="en-US" b="1" i="0" dirty="0">
                <a:solidFill>
                  <a:srgbClr val="161616"/>
                </a:solidFill>
                <a:effectLst/>
                <a:latin typeface="Segoe UI" panose="020B0502040204020203" pitchFamily="34" charset="0"/>
              </a:rPr>
              <a:t> Topics</a:t>
            </a:r>
            <a:r>
              <a:rPr lang="en-US" b="0" i="0" dirty="0">
                <a:solidFill>
                  <a:srgbClr val="161616"/>
                </a:solidFill>
                <a:effectLst/>
                <a:latin typeface="Segoe UI" panose="020B0502040204020203" pitchFamily="34" charset="0"/>
              </a:rPr>
              <a:t> - The endpoint where publishers send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subscriptions</a:t>
            </a:r>
            <a:r>
              <a:rPr lang="en-US" b="0" i="0" dirty="0">
                <a:solidFill>
                  <a:srgbClr val="161616"/>
                </a:solidFill>
                <a:effectLst/>
                <a:latin typeface="Segoe UI" panose="020B0502040204020203" pitchFamily="34" charset="0"/>
              </a:rPr>
              <a:t> - The endpoint or built-in mechanism to route events, sometimes to more than one handler. Subscriptions are also used by handlers to intelligently filter incoming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Event handlers</a:t>
            </a:r>
            <a:r>
              <a:rPr lang="en-US" b="0" i="0" dirty="0">
                <a:solidFill>
                  <a:srgbClr val="161616"/>
                </a:solidFill>
                <a:effectLst/>
                <a:latin typeface="Segoe UI" panose="020B0502040204020203" pitchFamily="34" charset="0"/>
              </a:rPr>
              <a:t> - The app or service reacting to the event.</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18</a:t>
            </a:fld>
            <a:endParaRPr lang="en-US"/>
          </a:p>
        </p:txBody>
      </p:sp>
    </p:spTree>
    <p:extLst>
      <p:ext uri="{BB962C8B-B14F-4D97-AF65-F5344CB8AC3E}">
        <p14:creationId xmlns:p14="http://schemas.microsoft.com/office/powerpoint/2010/main" val="163325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Here are some of the key features of Azure Event Grid:</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Simplicity</a:t>
            </a:r>
            <a:r>
              <a:rPr lang="en-US" b="0" i="0" dirty="0">
                <a:solidFill>
                  <a:srgbClr val="161616"/>
                </a:solidFill>
                <a:effectLst/>
                <a:latin typeface="Segoe UI" panose="020B0502040204020203" pitchFamily="34" charset="0"/>
              </a:rPr>
              <a:t> - Point and click to aim events from your Azure resource to any event handler or endpoint.</a:t>
            </a:r>
          </a:p>
          <a:p>
            <a:pPr algn="l">
              <a:buFont typeface="Arial" panose="020B0604020202020204" pitchFamily="34" charset="0"/>
              <a:buChar char="•"/>
            </a:pPr>
            <a:r>
              <a:rPr lang="en-US" b="1" i="0" dirty="0">
                <a:solidFill>
                  <a:srgbClr val="161616"/>
                </a:solidFill>
                <a:effectLst/>
                <a:latin typeface="Segoe UI" panose="020B0502040204020203" pitchFamily="34" charset="0"/>
              </a:rPr>
              <a:t> Advanced filtering</a:t>
            </a:r>
            <a:r>
              <a:rPr lang="en-US" b="0" i="0" dirty="0">
                <a:solidFill>
                  <a:srgbClr val="161616"/>
                </a:solidFill>
                <a:effectLst/>
                <a:latin typeface="Segoe UI" panose="020B0502040204020203" pitchFamily="34" charset="0"/>
              </a:rPr>
              <a:t> - Filter on event type or event publish path to make sure event handlers only receive relevant events. </a:t>
            </a:r>
          </a:p>
          <a:p>
            <a:pPr algn="l">
              <a:buFont typeface="Arial" panose="020B0604020202020204" pitchFamily="34" charset="0"/>
              <a:buChar char="•"/>
            </a:pPr>
            <a:r>
              <a:rPr lang="en-US" b="1" i="0" dirty="0">
                <a:solidFill>
                  <a:srgbClr val="161616"/>
                </a:solidFill>
                <a:effectLst/>
                <a:latin typeface="Segoe UI" panose="020B0502040204020203" pitchFamily="34" charset="0"/>
              </a:rPr>
              <a:t> Fan-out</a:t>
            </a:r>
            <a:r>
              <a:rPr lang="en-US" b="0" i="0" dirty="0">
                <a:solidFill>
                  <a:srgbClr val="161616"/>
                </a:solidFill>
                <a:effectLst/>
                <a:latin typeface="Segoe UI" panose="020B0502040204020203" pitchFamily="34" charset="0"/>
              </a:rPr>
              <a:t> - Subscribe several endpoints to the same event to send copies of the event to as many places as needed.</a:t>
            </a:r>
          </a:p>
          <a:p>
            <a:pPr algn="l">
              <a:buFont typeface="Arial" panose="020B0604020202020204" pitchFamily="34" charset="0"/>
              <a:buChar char="•"/>
            </a:pPr>
            <a:r>
              <a:rPr lang="en-US" b="1" i="0" dirty="0">
                <a:solidFill>
                  <a:srgbClr val="161616"/>
                </a:solidFill>
                <a:effectLst/>
                <a:latin typeface="Segoe UI" panose="020B0502040204020203" pitchFamily="34" charset="0"/>
              </a:rPr>
              <a:t> Reliability</a:t>
            </a:r>
            <a:r>
              <a:rPr lang="en-US" b="0" i="0" dirty="0">
                <a:solidFill>
                  <a:srgbClr val="161616"/>
                </a:solidFill>
                <a:effectLst/>
                <a:latin typeface="Segoe UI" panose="020B0502040204020203" pitchFamily="34" charset="0"/>
              </a:rPr>
              <a:t> - 24-hour retry with exponential backoff to make sure events are delivered.</a:t>
            </a:r>
          </a:p>
          <a:p>
            <a:pPr algn="l">
              <a:buFont typeface="Arial" panose="020B0604020202020204" pitchFamily="34" charset="0"/>
              <a:buChar char="•"/>
            </a:pPr>
            <a:r>
              <a:rPr lang="en-US" b="1" i="0" dirty="0">
                <a:solidFill>
                  <a:srgbClr val="161616"/>
                </a:solidFill>
                <a:effectLst/>
                <a:latin typeface="Segoe UI" panose="020B0502040204020203" pitchFamily="34" charset="0"/>
              </a:rPr>
              <a:t> Pay-per-event</a:t>
            </a:r>
            <a:r>
              <a:rPr lang="en-US" b="0" i="0" dirty="0">
                <a:solidFill>
                  <a:srgbClr val="161616"/>
                </a:solidFill>
                <a:effectLst/>
                <a:latin typeface="Segoe UI" panose="020B0502040204020203" pitchFamily="34" charset="0"/>
              </a:rPr>
              <a:t> - Pay only for the amount you use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High throughput</a:t>
            </a:r>
            <a:r>
              <a:rPr lang="en-US" b="0" i="0" dirty="0">
                <a:solidFill>
                  <a:srgbClr val="161616"/>
                </a:solidFill>
                <a:effectLst/>
                <a:latin typeface="Segoe UI" panose="020B0502040204020203" pitchFamily="34" charset="0"/>
              </a:rPr>
              <a:t> - Build high-volume workloads on Event Grid.</a:t>
            </a:r>
          </a:p>
          <a:p>
            <a:pPr algn="l">
              <a:buFont typeface="Arial" panose="020B0604020202020204" pitchFamily="34" charset="0"/>
              <a:buChar char="•"/>
            </a:pPr>
            <a:r>
              <a:rPr lang="en-US" b="1" i="0" dirty="0">
                <a:solidFill>
                  <a:srgbClr val="161616"/>
                </a:solidFill>
                <a:effectLst/>
                <a:latin typeface="Segoe UI" panose="020B0502040204020203" pitchFamily="34" charset="0"/>
              </a:rPr>
              <a:t> Built-in Events</a:t>
            </a:r>
            <a:r>
              <a:rPr lang="en-US" b="0" i="0" dirty="0">
                <a:solidFill>
                  <a:srgbClr val="161616"/>
                </a:solidFill>
                <a:effectLst/>
                <a:latin typeface="Segoe UI" panose="020B0502040204020203" pitchFamily="34" charset="0"/>
              </a:rPr>
              <a:t> - Get up and running quickly with resource-defined built-in events.</a:t>
            </a:r>
          </a:p>
          <a:p>
            <a:pPr algn="l">
              <a:buFont typeface="Arial" panose="020B0604020202020204" pitchFamily="34" charset="0"/>
              <a:buChar char="•"/>
            </a:pPr>
            <a:r>
              <a:rPr lang="en-US" b="1" i="0" dirty="0">
                <a:solidFill>
                  <a:srgbClr val="161616"/>
                </a:solidFill>
                <a:effectLst/>
                <a:latin typeface="Segoe UI" panose="020B0502040204020203" pitchFamily="34" charset="0"/>
              </a:rPr>
              <a:t> Custom Events</a:t>
            </a:r>
            <a:r>
              <a:rPr lang="en-US" b="0" i="0" dirty="0">
                <a:solidFill>
                  <a:srgbClr val="161616"/>
                </a:solidFill>
                <a:effectLst/>
                <a:latin typeface="Segoe UI" panose="020B0502040204020203" pitchFamily="34" charset="0"/>
              </a:rPr>
              <a:t> - Use Event Grid to route, filter, and reliably deliver custom events in your app.</a:t>
            </a:r>
          </a:p>
          <a:p>
            <a:endParaRPr lang="en-US" dirty="0"/>
          </a:p>
        </p:txBody>
      </p:sp>
      <p:sp>
        <p:nvSpPr>
          <p:cNvPr id="4" name="Slide Number Placeholder 3"/>
          <p:cNvSpPr>
            <a:spLocks noGrp="1"/>
          </p:cNvSpPr>
          <p:nvPr>
            <p:ph type="sldNum" sz="quarter" idx="5"/>
          </p:nvPr>
        </p:nvSpPr>
        <p:spPr/>
        <p:txBody>
          <a:bodyPr/>
          <a:lstStyle/>
          <a:p>
            <a:fld id="{10182D3B-539C-4665-AE22-4CCB9908A821}" type="slidenum">
              <a:rPr lang="en-US" smtClean="0"/>
              <a:t>19</a:t>
            </a:fld>
            <a:endParaRPr lang="en-US"/>
          </a:p>
        </p:txBody>
      </p:sp>
    </p:spTree>
    <p:extLst>
      <p:ext uri="{BB962C8B-B14F-4D97-AF65-F5344CB8AC3E}">
        <p14:creationId xmlns:p14="http://schemas.microsoft.com/office/powerpoint/2010/main" val="4083360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Event Grid connects data sources and event handlers. For example, use Event Grid to trigger a serverless function that analyzes images when added to a blob storage container.</a:t>
            </a:r>
          </a:p>
        </p:txBody>
      </p:sp>
      <p:sp>
        <p:nvSpPr>
          <p:cNvPr id="4" name="Slide Number Placeholder 3"/>
          <p:cNvSpPr>
            <a:spLocks noGrp="1"/>
          </p:cNvSpPr>
          <p:nvPr>
            <p:ph type="sldNum" sz="quarter" idx="5"/>
          </p:nvPr>
        </p:nvSpPr>
        <p:spPr/>
        <p:txBody>
          <a:bodyPr/>
          <a:lstStyle/>
          <a:p>
            <a:fld id="{10182D3B-539C-4665-AE22-4CCB9908A821}" type="slidenum">
              <a:rPr lang="en-US" smtClean="0"/>
              <a:t>20</a:t>
            </a:fld>
            <a:endParaRPr lang="en-US"/>
          </a:p>
        </p:txBody>
      </p:sp>
    </p:spTree>
    <p:extLst>
      <p:ext uri="{BB962C8B-B14F-4D97-AF65-F5344CB8AC3E}">
        <p14:creationId xmlns:p14="http://schemas.microsoft.com/office/powerpoint/2010/main" val="328103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DB12-788C-5A5F-0634-E65C3B84B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1B44B9-2B84-1B22-0837-52A070FC17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9168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17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9E55-A9D6-7E37-8B74-1AE25EBFE00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F989859-0510-53C2-60E2-125F03F417CC}"/>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60012-2061-72FF-6738-C6AF3335F3E7}"/>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5" name="Footer Placeholder 4">
            <a:extLst>
              <a:ext uri="{FF2B5EF4-FFF2-40B4-BE49-F238E27FC236}">
                <a16:creationId xmlns:a16="http://schemas.microsoft.com/office/drawing/2014/main" id="{24EA655B-6A44-944E-A33F-D5085D2196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0C17145-6243-E40B-6A6C-6536A23AF2AA}"/>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174142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41E2-55B1-AE72-56D4-6ACE405B0DE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53FAA-A974-1D8F-5882-4250BAE9500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F162F-495F-5231-6A95-E6966B041E80}"/>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5" name="Footer Placeholder 4">
            <a:extLst>
              <a:ext uri="{FF2B5EF4-FFF2-40B4-BE49-F238E27FC236}">
                <a16:creationId xmlns:a16="http://schemas.microsoft.com/office/drawing/2014/main" id="{7E95E1BB-828F-4D5A-BA0E-34ED13EEE8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CFD216-D2E4-0D7F-8B92-BF9C61C0B9AB}"/>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215018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4F64-607E-BF54-334E-8D8A9FB02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14D9542-9F0E-F60E-1DD8-206760D1FC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4332A8-4524-2B0E-24A3-1A1A157AD07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51A44-914F-96F6-0B48-4C0D4A47CF7E}"/>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6" name="Footer Placeholder 5">
            <a:extLst>
              <a:ext uri="{FF2B5EF4-FFF2-40B4-BE49-F238E27FC236}">
                <a16:creationId xmlns:a16="http://schemas.microsoft.com/office/drawing/2014/main" id="{E530157E-91F0-D5B2-D160-92ABFE19E4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2C8593-6AE3-2106-7244-5B96BC88902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94531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DE84-0B27-83B9-D76D-F7A109056C0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FFE1D31-E963-333B-D318-499C43CD667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2C1F89-3C80-E835-5F9B-34698F87669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02D7CF-4DE3-3D00-B39A-20EFBD129D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4C25-D4C3-1670-C27F-93BF115E80F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A83A17-2A83-DC62-BA02-75F2409CC2D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8" name="Footer Placeholder 7">
            <a:extLst>
              <a:ext uri="{FF2B5EF4-FFF2-40B4-BE49-F238E27FC236}">
                <a16:creationId xmlns:a16="http://schemas.microsoft.com/office/drawing/2014/main" id="{947387F3-A58A-6AD2-F093-21B09DF6548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2DA9D45-C785-7DCB-A2AF-636CAB0C205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9566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63D5-42D8-9943-9322-D6D794A2E9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3D4B09A-EEC7-F395-5D56-15A825A9887D}"/>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4" name="Footer Placeholder 3">
            <a:extLst>
              <a:ext uri="{FF2B5EF4-FFF2-40B4-BE49-F238E27FC236}">
                <a16:creationId xmlns:a16="http://schemas.microsoft.com/office/drawing/2014/main" id="{BC0D25CE-A02E-7C2B-EA24-06C8D42EF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C039E01-7B58-19C4-3F87-3D6A287815CE}"/>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59778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5DF41-5527-DAB5-243A-A76ED81E4008}"/>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3" name="Footer Placeholder 2">
            <a:extLst>
              <a:ext uri="{FF2B5EF4-FFF2-40B4-BE49-F238E27FC236}">
                <a16:creationId xmlns:a16="http://schemas.microsoft.com/office/drawing/2014/main" id="{4C138909-9418-FF1C-33DE-AB310471E1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3A3DBF1-4415-C70F-607C-84849E5643B1}"/>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912050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F0D9-6B3F-3609-CF1E-42D3406113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CDD727-1588-DAE1-1D04-7EED521EAB4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7857F-A9B9-CB38-65BB-5ED7A38B453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B1176-207C-497D-5E32-1D499B1A590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6" name="Footer Placeholder 5">
            <a:extLst>
              <a:ext uri="{FF2B5EF4-FFF2-40B4-BE49-F238E27FC236}">
                <a16:creationId xmlns:a16="http://schemas.microsoft.com/office/drawing/2014/main" id="{60D84616-66A2-DFD9-5B8A-253B76EC01B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560DAF2-A45F-3F74-C04E-EC6CD87FCB99}"/>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13619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7AC7-AF51-BE18-D42F-74F1F950F17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88C23-3255-FE32-1DBA-CBAED51DB01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EF1B9-266A-75A7-DC51-99E51889A3E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27D36-8A3D-0586-8344-17BF69791CBA}"/>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6" name="Footer Placeholder 5">
            <a:extLst>
              <a:ext uri="{FF2B5EF4-FFF2-40B4-BE49-F238E27FC236}">
                <a16:creationId xmlns:a16="http://schemas.microsoft.com/office/drawing/2014/main" id="{56D0B4B4-79D7-FFA6-0682-35101365E6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3033D1-F161-2C85-E0A0-813785D43286}"/>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2644422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1AB6-61F7-0B26-412E-C69C9C35EB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46DCC-73E6-CB59-0C94-156AF802FDF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C414E-F25E-992A-877C-EA527774DDD1}"/>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5" name="Footer Placeholder 4">
            <a:extLst>
              <a:ext uri="{FF2B5EF4-FFF2-40B4-BE49-F238E27FC236}">
                <a16:creationId xmlns:a16="http://schemas.microsoft.com/office/drawing/2014/main" id="{4611F475-4E6B-CAE1-F180-AC9E58B5E7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A6093B1-1AA9-5DA8-A6BB-4DB30D0DD56C}"/>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4072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D6B5-20D3-E8FB-DCDF-56B93B6E4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48200-5FC5-479E-A085-D1E90A3CD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969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44612-51A8-3D41-4F23-05E204E0A43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988DF3-C521-6632-0CD3-614F2F2C0C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17B00-7B1E-C88E-B4EC-8EAD9AB65C1F}"/>
              </a:ext>
            </a:extLst>
          </p:cNvPr>
          <p:cNvSpPr>
            <a:spLocks noGrp="1"/>
          </p:cNvSpPr>
          <p:nvPr>
            <p:ph type="dt" sz="half" idx="10"/>
          </p:nvPr>
        </p:nvSpPr>
        <p:spPr>
          <a:xfrm>
            <a:off x="838200" y="6356350"/>
            <a:ext cx="2743200" cy="365125"/>
          </a:xfrm>
          <a:prstGeom prst="rect">
            <a:avLst/>
          </a:prstGeom>
        </p:spPr>
        <p:txBody>
          <a:bodyPr/>
          <a:lstStyle/>
          <a:p>
            <a:fld id="{4C04EC6F-AF18-47F8-938C-EBE9E7F9A9B1}" type="datetimeFigureOut">
              <a:rPr lang="en-US" smtClean="0"/>
              <a:t>2/22/2023</a:t>
            </a:fld>
            <a:endParaRPr lang="en-US"/>
          </a:p>
        </p:txBody>
      </p:sp>
      <p:sp>
        <p:nvSpPr>
          <p:cNvPr id="5" name="Footer Placeholder 4">
            <a:extLst>
              <a:ext uri="{FF2B5EF4-FFF2-40B4-BE49-F238E27FC236}">
                <a16:creationId xmlns:a16="http://schemas.microsoft.com/office/drawing/2014/main" id="{4BECA4DC-5487-6056-E67B-F312488202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9E63007-6908-43CC-35F1-4181E6156D04}"/>
              </a:ext>
            </a:extLst>
          </p:cNvPr>
          <p:cNvSpPr>
            <a:spLocks noGrp="1"/>
          </p:cNvSpPr>
          <p:nvPr>
            <p:ph type="sldNum" sz="quarter" idx="12"/>
          </p:nvPr>
        </p:nvSpPr>
        <p:spPr>
          <a:xfrm>
            <a:off x="8610600" y="6356350"/>
            <a:ext cx="2743200" cy="365125"/>
          </a:xfrm>
          <a:prstGeom prst="rect">
            <a:avLst/>
          </a:prstGeom>
        </p:spPr>
        <p:txBody>
          <a:bodyPr/>
          <a:lstStyle/>
          <a:p>
            <a:fld id="{26A7C8BE-F18F-4C9E-96F8-4A7AFCBA0720}" type="slidenum">
              <a:rPr lang="en-US" smtClean="0"/>
              <a:t>‹#›</a:t>
            </a:fld>
            <a:endParaRPr lang="en-US"/>
          </a:p>
        </p:txBody>
      </p:sp>
    </p:spTree>
    <p:extLst>
      <p:ext uri="{BB962C8B-B14F-4D97-AF65-F5344CB8AC3E}">
        <p14:creationId xmlns:p14="http://schemas.microsoft.com/office/powerpoint/2010/main" val="380923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C31E-9803-D9AE-761E-90D7BD3C42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394B65-D8B4-FF34-3E35-3BBCCA393B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4323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5A44-FC8D-40D1-431C-8B9995BDA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1DAC1-4B6D-F634-9CA8-7B60F5F8B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38A328-9BF8-E6D0-FC3A-3A7E5E993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33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143A-59C6-D5D8-39A6-D39CB1247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576B6-6CB8-939B-ACA4-F34E96F56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A6EB9-EDC1-8F7D-8CDD-2E60D2CAD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AC04FD-336E-8277-1214-F168143A5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78EAAD-CFF3-DA77-BD5C-9670B26C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82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96F5-27EB-B2AD-8EBB-99F16E56D4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2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487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F654-19A5-C40E-D976-061A10FD7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F2B3C-C39B-0D78-E81E-A2F3CB332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F9F478-7CB2-3B42-8CD3-C80E50C39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1205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CD9C-5003-A58E-00BD-25874F57E7FB}"/>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126B012-11E9-15B3-6CCF-AAE0C1C1A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E15946-2E18-6827-6A00-1C020BE8E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5370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1685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1E78-DBD6-D664-4ED4-B745F876A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13CCE81-9F7B-41EB-DC85-D7E782832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8C11C23-FC34-AC33-74D4-2D8072B8F8D7}"/>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8" name="TextBox 7">
            <a:extLst>
              <a:ext uri="{FF2B5EF4-FFF2-40B4-BE49-F238E27FC236}">
                <a16:creationId xmlns:a16="http://schemas.microsoft.com/office/drawing/2014/main" id="{FC4ECDEC-8C07-F222-BB33-31EAF6760400}"/>
              </a:ext>
            </a:extLst>
          </p:cNvPr>
          <p:cNvSpPr txBox="1"/>
          <p:nvPr userDrawn="1"/>
        </p:nvSpPr>
        <p:spPr>
          <a:xfrm>
            <a:off x="4901289" y="6455122"/>
            <a:ext cx="2389437"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Automation Using Azure Event Grid</a:t>
            </a:r>
          </a:p>
        </p:txBody>
      </p:sp>
      <p:pic>
        <p:nvPicPr>
          <p:cNvPr id="9" name="Picture 8">
            <a:extLst>
              <a:ext uri="{FF2B5EF4-FFF2-40B4-BE49-F238E27FC236}">
                <a16:creationId xmlns:a16="http://schemas.microsoft.com/office/drawing/2014/main" id="{45EC6620-CE01-3BA7-C25D-835BE8B141FE}"/>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2424" y="6519180"/>
            <a:ext cx="970684" cy="254927"/>
          </a:xfrm>
          <a:prstGeom prst="rect">
            <a:avLst/>
          </a:prstGeom>
        </p:spPr>
      </p:pic>
    </p:spTree>
    <p:extLst>
      <p:ext uri="{BB962C8B-B14F-4D97-AF65-F5344CB8AC3E}">
        <p14:creationId xmlns:p14="http://schemas.microsoft.com/office/powerpoint/2010/main" val="3581613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7BD7FD"/>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9899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34" Type="http://schemas.openxmlformats.org/officeDocument/2006/relationships/image" Target="../media/image36.sv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0.svg"/><Relationship Id="rId11" Type="http://schemas.openxmlformats.org/officeDocument/2006/relationships/image" Target="../media/image45.png"/><Relationship Id="rId24" Type="http://schemas.openxmlformats.org/officeDocument/2006/relationships/image" Target="../media/image58.svg"/><Relationship Id="rId32" Type="http://schemas.openxmlformats.org/officeDocument/2006/relationships/image" Target="../media/image26.sv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10" Type="http://schemas.openxmlformats.org/officeDocument/2006/relationships/image" Target="../media/image44.svg"/><Relationship Id="rId19" Type="http://schemas.openxmlformats.org/officeDocument/2006/relationships/image" Target="../media/image53.png"/><Relationship Id="rId31" Type="http://schemas.openxmlformats.org/officeDocument/2006/relationships/image" Target="../media/image25.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 Id="rId30" Type="http://schemas.openxmlformats.org/officeDocument/2006/relationships/image" Target="../media/image64.svg"/><Relationship Id="rId8" Type="http://schemas.openxmlformats.org/officeDocument/2006/relationships/image" Target="../media/image4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90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stCxn id="12" idx="0"/>
            <a:endCxn id="63" idx="1"/>
          </p:cNvCxnSpPr>
          <p:nvPr/>
        </p:nvCxnSpPr>
        <p:spPr>
          <a:xfrm flipV="1">
            <a:off x="6224059" y="2439970"/>
            <a:ext cx="229870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stCxn id="12" idx="2"/>
            <a:endCxn id="69" idx="1"/>
          </p:cNvCxnSpPr>
          <p:nvPr/>
        </p:nvCxnSpPr>
        <p:spPr>
          <a:xfrm>
            <a:off x="6224059" y="3832752"/>
            <a:ext cx="2298700" cy="57902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9"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par>
                                <p:cTn id="16" presetID="9" presetClass="entr" presetSubtype="0"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par>
                                <p:cTn id="24" presetID="9" presetClass="entr" presetSubtype="0" fill="hold" nodeType="withEffect">
                                  <p:stCondLst>
                                    <p:cond delay="250"/>
                                  </p:stCondLst>
                                  <p:childTnLst>
                                    <p:set>
                                      <p:cBhvr>
                                        <p:cTn id="25" dur="1" fill="hold">
                                          <p:stCondLst>
                                            <p:cond delay="0"/>
                                          </p:stCondLst>
                                        </p:cTn>
                                        <p:tgtEl>
                                          <p:spTgt spid="74"/>
                                        </p:tgtEl>
                                        <p:attrNameLst>
                                          <p:attrName>style.visibility</p:attrName>
                                        </p:attrNameLst>
                                      </p:cBhvr>
                                      <p:to>
                                        <p:strVal val="visible"/>
                                      </p:to>
                                    </p:set>
                                    <p:animEffect transition="in" filter="dissolv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par>
                                <p:cTn id="32" presetID="9" presetClass="entr" presetSubtype="0" fill="hold" nodeType="withEffect">
                                  <p:stCondLst>
                                    <p:cond delay="250"/>
                                  </p:stCondLst>
                                  <p:childTnLst>
                                    <p:set>
                                      <p:cBhvr>
                                        <p:cTn id="33" dur="1" fill="hold">
                                          <p:stCondLst>
                                            <p:cond delay="0"/>
                                          </p:stCondLst>
                                        </p:cTn>
                                        <p:tgtEl>
                                          <p:spTgt spid="62"/>
                                        </p:tgtEl>
                                        <p:attrNameLst>
                                          <p:attrName>style.visibility</p:attrName>
                                        </p:attrNameLst>
                                      </p:cBhvr>
                                      <p:to>
                                        <p:strVal val="visible"/>
                                      </p:to>
                                    </p:set>
                                    <p:animEffect transition="in" filter="dissolv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par>
                                <p:cTn id="40" presetID="9" presetClass="entr" presetSubtype="0" fill="hold" nodeType="withEffect">
                                  <p:stCondLst>
                                    <p:cond delay="25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par>
                                <p:cTn id="48" presetID="9" presetClass="entr" presetSubtype="0"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up)">
                                      <p:cBhvr>
                                        <p:cTn id="55" dur="500"/>
                                        <p:tgtEl>
                                          <p:spTgt spid="58"/>
                                        </p:tgtEl>
                                      </p:cBhvr>
                                    </p:animEffect>
                                  </p:childTnLst>
                                </p:cTn>
                              </p:par>
                              <p:par>
                                <p:cTn id="56" presetID="9" presetClass="entr" presetSubtype="0" fill="hold" nodeType="withEffect">
                                  <p:stCondLst>
                                    <p:cond delay="25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1"/>
            <a:endParaRPr lang="en-US" dirty="0"/>
          </a:p>
          <a:p>
            <a:endParaRPr lang="en-US" dirty="0"/>
          </a:p>
        </p:txBody>
      </p:sp>
    </p:spTree>
    <p:extLst>
      <p:ext uri="{BB962C8B-B14F-4D97-AF65-F5344CB8AC3E}">
        <p14:creationId xmlns:p14="http://schemas.microsoft.com/office/powerpoint/2010/main" val="222072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B53A-AF45-C168-6E2F-B5B60A44BADA}"/>
              </a:ext>
            </a:extLst>
          </p:cNvPr>
          <p:cNvSpPr>
            <a:spLocks noGrp="1"/>
          </p:cNvSpPr>
          <p:nvPr>
            <p:ph type="title"/>
          </p:nvPr>
        </p:nvSpPr>
        <p:spPr/>
        <p:txBody>
          <a:bodyPr/>
          <a:lstStyle/>
          <a:p>
            <a:r>
              <a:rPr lang="en-US" dirty="0"/>
              <a:t>Initial Architecture</a:t>
            </a:r>
          </a:p>
        </p:txBody>
      </p:sp>
      <p:grpSp>
        <p:nvGrpSpPr>
          <p:cNvPr id="3" name="Group 2">
            <a:extLst>
              <a:ext uri="{FF2B5EF4-FFF2-40B4-BE49-F238E27FC236}">
                <a16:creationId xmlns:a16="http://schemas.microsoft.com/office/drawing/2014/main" id="{2E747BBB-58AC-7BD4-ADBA-A84269C8373C}"/>
              </a:ext>
            </a:extLst>
          </p:cNvPr>
          <p:cNvGrpSpPr/>
          <p:nvPr/>
        </p:nvGrpSpPr>
        <p:grpSpPr>
          <a:xfrm>
            <a:off x="648759" y="1633878"/>
            <a:ext cx="3276600" cy="835555"/>
            <a:chOff x="723900" y="1643062"/>
            <a:chExt cx="3276600" cy="835555"/>
          </a:xfrm>
        </p:grpSpPr>
        <p:sp>
          <p:nvSpPr>
            <p:cNvPr id="4" name="Rectangle: Rounded Corners 3">
              <a:extLst>
                <a:ext uri="{FF2B5EF4-FFF2-40B4-BE49-F238E27FC236}">
                  <a16:creationId xmlns:a16="http://schemas.microsoft.com/office/drawing/2014/main" id="{494CD2D3-E18E-0B39-2800-4A534EF170BC}"/>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FED13AE-ED6C-C7EA-8A8B-CA338EDB8369}"/>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3E9627AC-F752-A7DE-4B2A-ECBCA6AEB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440C7551-3828-6FF2-0ABC-45C5F72BE33E}"/>
              </a:ext>
            </a:extLst>
          </p:cNvPr>
          <p:cNvGrpSpPr/>
          <p:nvPr/>
        </p:nvGrpSpPr>
        <p:grpSpPr>
          <a:xfrm>
            <a:off x="648759" y="3011222"/>
            <a:ext cx="3276600" cy="835555"/>
            <a:chOff x="648759" y="2740889"/>
            <a:chExt cx="3276600" cy="835555"/>
          </a:xfrm>
        </p:grpSpPr>
        <p:sp>
          <p:nvSpPr>
            <p:cNvPr id="8" name="Rectangle: Rounded Corners 7">
              <a:extLst>
                <a:ext uri="{FF2B5EF4-FFF2-40B4-BE49-F238E27FC236}">
                  <a16:creationId xmlns:a16="http://schemas.microsoft.com/office/drawing/2014/main" id="{DF1AAD87-A8B9-FF05-ADA9-4384A4D48BF9}"/>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20D2CAF-C330-17D3-3144-41172E6FCE8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605AE7B3-A5BC-CAB7-A702-C49F82736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grpSp>
        <p:nvGrpSpPr>
          <p:cNvPr id="11" name="Group 10">
            <a:extLst>
              <a:ext uri="{FF2B5EF4-FFF2-40B4-BE49-F238E27FC236}">
                <a16:creationId xmlns:a16="http://schemas.microsoft.com/office/drawing/2014/main" id="{FC84D83F-7769-D8F2-3840-07A42F735FBD}"/>
              </a:ext>
            </a:extLst>
          </p:cNvPr>
          <p:cNvGrpSpPr/>
          <p:nvPr/>
        </p:nvGrpSpPr>
        <p:grpSpPr>
          <a:xfrm>
            <a:off x="4585759" y="2997197"/>
            <a:ext cx="3276600" cy="835555"/>
            <a:chOff x="4585759" y="2695910"/>
            <a:chExt cx="3276600" cy="835555"/>
          </a:xfrm>
        </p:grpSpPr>
        <p:sp>
          <p:nvSpPr>
            <p:cNvPr id="12" name="Rectangle: Rounded Corners 11">
              <a:extLst>
                <a:ext uri="{FF2B5EF4-FFF2-40B4-BE49-F238E27FC236}">
                  <a16:creationId xmlns:a16="http://schemas.microsoft.com/office/drawing/2014/main" id="{F057483B-43AC-7C06-BDA4-6474F7F84197}"/>
                </a:ext>
              </a:extLst>
            </p:cNvPr>
            <p:cNvSpPr/>
            <p:nvPr/>
          </p:nvSpPr>
          <p:spPr>
            <a:xfrm>
              <a:off x="4585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B999B0E-83AC-CF8D-3DBE-A0C67B32BB88}"/>
                </a:ext>
              </a:extLst>
            </p:cNvPr>
            <p:cNvSpPr txBox="1"/>
            <p:nvPr/>
          </p:nvSpPr>
          <p:spPr>
            <a:xfrm>
              <a:off x="5381627" y="2914999"/>
              <a:ext cx="2319866" cy="369332"/>
            </a:xfrm>
            <a:prstGeom prst="rect">
              <a:avLst/>
            </a:prstGeom>
            <a:noFill/>
          </p:spPr>
          <p:txBody>
            <a:bodyPr wrap="square" rtlCol="0">
              <a:spAutoFit/>
            </a:bodyPr>
            <a:lstStyle/>
            <a:p>
              <a:pPr algn="ctr"/>
              <a:r>
                <a:rPr lang="en-US" dirty="0"/>
                <a:t>Function Handler</a:t>
              </a:r>
            </a:p>
          </p:txBody>
        </p:sp>
        <p:pic>
          <p:nvPicPr>
            <p:cNvPr id="14" name="Picture 2" descr="How Symbols Source For The Decompiler Nuget Package · Issue - Mobile ...">
              <a:extLst>
                <a:ext uri="{FF2B5EF4-FFF2-40B4-BE49-F238E27FC236}">
                  <a16:creationId xmlns:a16="http://schemas.microsoft.com/office/drawing/2014/main" id="{0A6F658F-9278-AB54-62E2-41FD3F73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769" y="2798360"/>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33D279-9E2A-EF0B-55A4-4052BF5FF7C7}"/>
              </a:ext>
            </a:extLst>
          </p:cNvPr>
          <p:cNvGrpSpPr/>
          <p:nvPr/>
        </p:nvGrpSpPr>
        <p:grpSpPr>
          <a:xfrm>
            <a:off x="8522759" y="2983172"/>
            <a:ext cx="3276600" cy="835555"/>
            <a:chOff x="8522759" y="2695910"/>
            <a:chExt cx="3276600" cy="835555"/>
          </a:xfrm>
        </p:grpSpPr>
        <p:sp>
          <p:nvSpPr>
            <p:cNvPr id="16" name="Rectangle: Rounded Corners 15">
              <a:extLst>
                <a:ext uri="{FF2B5EF4-FFF2-40B4-BE49-F238E27FC236}">
                  <a16:creationId xmlns:a16="http://schemas.microsoft.com/office/drawing/2014/main" id="{B5F58E79-6E70-DE3A-3590-12FCB576E381}"/>
                </a:ext>
              </a:extLst>
            </p:cNvPr>
            <p:cNvSpPr/>
            <p:nvPr/>
          </p:nvSpPr>
          <p:spPr>
            <a:xfrm>
              <a:off x="8522759" y="2695910"/>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4C9794-127F-85E5-7CFD-5A9276330BEA}"/>
                </a:ext>
              </a:extLst>
            </p:cNvPr>
            <p:cNvSpPr txBox="1"/>
            <p:nvPr/>
          </p:nvSpPr>
          <p:spPr>
            <a:xfrm>
              <a:off x="9318627" y="2914999"/>
              <a:ext cx="2319866" cy="369332"/>
            </a:xfrm>
            <a:prstGeom prst="rect">
              <a:avLst/>
            </a:prstGeom>
            <a:noFill/>
          </p:spPr>
          <p:txBody>
            <a:bodyPr wrap="square" rtlCol="0">
              <a:spAutoFit/>
            </a:bodyPr>
            <a:lstStyle/>
            <a:p>
              <a:pPr algn="ctr"/>
              <a:r>
                <a:rPr lang="en-US" dirty="0"/>
                <a:t>Activity Log</a:t>
              </a:r>
            </a:p>
          </p:txBody>
        </p:sp>
        <p:pic>
          <p:nvPicPr>
            <p:cNvPr id="18" name="Graphic 17">
              <a:extLst>
                <a:ext uri="{FF2B5EF4-FFF2-40B4-BE49-F238E27FC236}">
                  <a16:creationId xmlns:a16="http://schemas.microsoft.com/office/drawing/2014/main" id="{8058ED4B-5870-C9FE-1A4C-CD0C6D4788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8444" y="2834550"/>
              <a:ext cx="620183" cy="620183"/>
            </a:xfrm>
            <a:prstGeom prst="rect">
              <a:avLst/>
            </a:prstGeom>
          </p:spPr>
        </p:pic>
      </p:grpSp>
      <p:grpSp>
        <p:nvGrpSpPr>
          <p:cNvPr id="23" name="Group 22">
            <a:extLst>
              <a:ext uri="{FF2B5EF4-FFF2-40B4-BE49-F238E27FC236}">
                <a16:creationId xmlns:a16="http://schemas.microsoft.com/office/drawing/2014/main" id="{6ABF4908-8BD9-0FF4-F812-8A2525A6A806}"/>
              </a:ext>
            </a:extLst>
          </p:cNvPr>
          <p:cNvGrpSpPr/>
          <p:nvPr/>
        </p:nvGrpSpPr>
        <p:grpSpPr>
          <a:xfrm>
            <a:off x="633608" y="4976773"/>
            <a:ext cx="3276600" cy="835555"/>
            <a:chOff x="8784892" y="4156088"/>
            <a:chExt cx="3276600" cy="835555"/>
          </a:xfrm>
        </p:grpSpPr>
        <p:sp>
          <p:nvSpPr>
            <p:cNvPr id="24" name="Rectangle: Rounded Corners 23">
              <a:extLst>
                <a:ext uri="{FF2B5EF4-FFF2-40B4-BE49-F238E27FC236}">
                  <a16:creationId xmlns:a16="http://schemas.microsoft.com/office/drawing/2014/main" id="{EF0B5980-11B6-E1B0-C376-7D4B3EB492D5}"/>
                </a:ext>
              </a:extLst>
            </p:cNvPr>
            <p:cNvSpPr/>
            <p:nvPr/>
          </p:nvSpPr>
          <p:spPr>
            <a:xfrm>
              <a:off x="8784892" y="4156088"/>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F2D174A-0E55-B47C-EE5A-099BE21CE2A1}"/>
                </a:ext>
              </a:extLst>
            </p:cNvPr>
            <p:cNvSpPr txBox="1"/>
            <p:nvPr/>
          </p:nvSpPr>
          <p:spPr>
            <a:xfrm>
              <a:off x="9494312" y="4375177"/>
              <a:ext cx="2319866" cy="369332"/>
            </a:xfrm>
            <a:prstGeom prst="rect">
              <a:avLst/>
            </a:prstGeom>
            <a:noFill/>
          </p:spPr>
          <p:txBody>
            <a:bodyPr wrap="square" rtlCol="0">
              <a:spAutoFit/>
            </a:bodyPr>
            <a:lstStyle/>
            <a:p>
              <a:pPr algn="ctr"/>
              <a:r>
                <a:rPr lang="en-US" dirty="0"/>
                <a:t>Application Insights</a:t>
              </a:r>
            </a:p>
          </p:txBody>
        </p:sp>
        <p:pic>
          <p:nvPicPr>
            <p:cNvPr id="26" name="Graphic 25">
              <a:extLst>
                <a:ext uri="{FF2B5EF4-FFF2-40B4-BE49-F238E27FC236}">
                  <a16:creationId xmlns:a16="http://schemas.microsoft.com/office/drawing/2014/main" id="{093302CB-3852-8933-507D-C954C8C81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7986" y="4249751"/>
              <a:ext cx="620183" cy="620183"/>
            </a:xfrm>
            <a:prstGeom prst="rect">
              <a:avLst/>
            </a:prstGeom>
          </p:spPr>
        </p:pic>
      </p:grpSp>
      <p:grpSp>
        <p:nvGrpSpPr>
          <p:cNvPr id="32" name="Group 31">
            <a:extLst>
              <a:ext uri="{FF2B5EF4-FFF2-40B4-BE49-F238E27FC236}">
                <a16:creationId xmlns:a16="http://schemas.microsoft.com/office/drawing/2014/main" id="{BE208177-1768-B29A-F240-DC49B9B54D6B}"/>
              </a:ext>
            </a:extLst>
          </p:cNvPr>
          <p:cNvGrpSpPr/>
          <p:nvPr/>
        </p:nvGrpSpPr>
        <p:grpSpPr>
          <a:xfrm>
            <a:off x="4585759" y="4990796"/>
            <a:ext cx="3276600" cy="835555"/>
            <a:chOff x="723900" y="1643062"/>
            <a:chExt cx="3276600" cy="835555"/>
          </a:xfrm>
        </p:grpSpPr>
        <p:sp>
          <p:nvSpPr>
            <p:cNvPr id="33" name="Rectangle: Rounded Corners 32">
              <a:extLst>
                <a:ext uri="{FF2B5EF4-FFF2-40B4-BE49-F238E27FC236}">
                  <a16:creationId xmlns:a16="http://schemas.microsoft.com/office/drawing/2014/main" id="{878E326B-2735-333A-5E37-B2EE6389E4A2}"/>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6A1FB36C-0DEB-AA67-DEEA-BC4B4D79401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(Destination)</a:t>
              </a:r>
            </a:p>
          </p:txBody>
        </p:sp>
        <p:pic>
          <p:nvPicPr>
            <p:cNvPr id="35" name="Graphic 34">
              <a:extLst>
                <a:ext uri="{FF2B5EF4-FFF2-40B4-BE49-F238E27FC236}">
                  <a16:creationId xmlns:a16="http://schemas.microsoft.com/office/drawing/2014/main" id="{1B182AED-09D7-1863-C363-43394E28F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cxnSp>
        <p:nvCxnSpPr>
          <p:cNvPr id="37" name="Straight Arrow Connector 36">
            <a:extLst>
              <a:ext uri="{FF2B5EF4-FFF2-40B4-BE49-F238E27FC236}">
                <a16:creationId xmlns:a16="http://schemas.microsoft.com/office/drawing/2014/main" id="{24A4DD65-E609-2D4D-B306-85A660E9F44D}"/>
              </a:ext>
            </a:extLst>
          </p:cNvPr>
          <p:cNvCxnSpPr>
            <a:stCxn id="4" idx="2"/>
            <a:endCxn id="8" idx="0"/>
          </p:cNvCxnSpPr>
          <p:nvPr/>
        </p:nvCxnSpPr>
        <p:spPr>
          <a:xfrm>
            <a:off x="2287059" y="2469433"/>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D416C6-4DDE-A9F1-B166-8FE8FC870CD4}"/>
              </a:ext>
            </a:extLst>
          </p:cNvPr>
          <p:cNvCxnSpPr>
            <a:stCxn id="8" idx="3"/>
            <a:endCxn id="12" idx="1"/>
          </p:cNvCxnSpPr>
          <p:nvPr/>
        </p:nvCxnSpPr>
        <p:spPr>
          <a:xfrm flipV="1">
            <a:off x="3925359" y="3414975"/>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99783-A0DB-8B5A-72B8-5F3E2BE694D3}"/>
              </a:ext>
            </a:extLst>
          </p:cNvPr>
          <p:cNvCxnSpPr>
            <a:stCxn id="12" idx="3"/>
            <a:endCxn id="16" idx="1"/>
          </p:cNvCxnSpPr>
          <p:nvPr/>
        </p:nvCxnSpPr>
        <p:spPr>
          <a:xfrm flipV="1">
            <a:off x="7862359" y="3400950"/>
            <a:ext cx="660400" cy="1402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0EEDBF-73BC-2184-E916-E194A53D5E07}"/>
              </a:ext>
            </a:extLst>
          </p:cNvPr>
          <p:cNvCxnSpPr>
            <a:cxnSpLocks/>
            <a:endCxn id="63" idx="1"/>
          </p:cNvCxnSpPr>
          <p:nvPr/>
        </p:nvCxnSpPr>
        <p:spPr>
          <a:xfrm flipV="1">
            <a:off x="7373409" y="2439970"/>
            <a:ext cx="1149350" cy="557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C1E805-03C6-690F-CEFD-E863FF3FC366}"/>
              </a:ext>
            </a:extLst>
          </p:cNvPr>
          <p:cNvCxnSpPr>
            <a:stCxn id="8" idx="2"/>
            <a:endCxn id="24" idx="0"/>
          </p:cNvCxnSpPr>
          <p:nvPr/>
        </p:nvCxnSpPr>
        <p:spPr>
          <a:xfrm flipH="1">
            <a:off x="2271908" y="3846777"/>
            <a:ext cx="15151" cy="1129996"/>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528AA84-9BB1-1BD8-323B-87D0707816C9}"/>
              </a:ext>
            </a:extLst>
          </p:cNvPr>
          <p:cNvCxnSpPr>
            <a:stCxn id="12" idx="2"/>
            <a:endCxn id="33" idx="0"/>
          </p:cNvCxnSpPr>
          <p:nvPr/>
        </p:nvCxnSpPr>
        <p:spPr>
          <a:xfrm>
            <a:off x="6224059" y="3832752"/>
            <a:ext cx="0" cy="11580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F3E2BFD-6D4A-ECD8-2A7E-76D3B264B4AA}"/>
              </a:ext>
            </a:extLst>
          </p:cNvPr>
          <p:cNvGrpSpPr/>
          <p:nvPr/>
        </p:nvGrpSpPr>
        <p:grpSpPr>
          <a:xfrm>
            <a:off x="8522759" y="2022192"/>
            <a:ext cx="3276600" cy="835555"/>
            <a:chOff x="4673600" y="3936999"/>
            <a:chExt cx="3276600" cy="835555"/>
          </a:xfrm>
        </p:grpSpPr>
        <p:sp>
          <p:nvSpPr>
            <p:cNvPr id="63" name="Rectangle: Rounded Corners 62">
              <a:extLst>
                <a:ext uri="{FF2B5EF4-FFF2-40B4-BE49-F238E27FC236}">
                  <a16:creationId xmlns:a16="http://schemas.microsoft.com/office/drawing/2014/main" id="{A0C610E5-2790-1B4A-4E7C-737B23AE68D8}"/>
                </a:ext>
              </a:extLst>
            </p:cNvPr>
            <p:cNvSpPr/>
            <p:nvPr/>
          </p:nvSpPr>
          <p:spPr>
            <a:xfrm>
              <a:off x="4673600" y="393699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C2D558B-E0F1-7822-3039-3DB5D52EBD99}"/>
                </a:ext>
              </a:extLst>
            </p:cNvPr>
            <p:cNvSpPr txBox="1"/>
            <p:nvPr/>
          </p:nvSpPr>
          <p:spPr>
            <a:xfrm>
              <a:off x="5469468" y="4156088"/>
              <a:ext cx="2319866" cy="369332"/>
            </a:xfrm>
            <a:prstGeom prst="rect">
              <a:avLst/>
            </a:prstGeom>
            <a:noFill/>
          </p:spPr>
          <p:txBody>
            <a:bodyPr wrap="square" rtlCol="0">
              <a:spAutoFit/>
            </a:bodyPr>
            <a:lstStyle/>
            <a:p>
              <a:pPr algn="ctr"/>
              <a:r>
                <a:rPr lang="en-US" dirty="0" err="1"/>
                <a:t>SixLabors.ImageSharp</a:t>
              </a:r>
              <a:endParaRPr lang="en-US" dirty="0"/>
            </a:p>
          </p:txBody>
        </p:sp>
        <p:pic>
          <p:nvPicPr>
            <p:cNvPr id="65" name="Picture 2" descr="How Symbols Source For The Decompiler Nuget Package · Issue - Mobile ...">
              <a:extLst>
                <a:ext uri="{FF2B5EF4-FFF2-40B4-BE49-F238E27FC236}">
                  <a16:creationId xmlns:a16="http://schemas.microsoft.com/office/drawing/2014/main" id="{D088B5B6-5ED9-3078-331F-991C191ED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610" y="4039449"/>
              <a:ext cx="620183" cy="602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47CC94E-3937-9BE0-E512-B579EE7C6918}"/>
              </a:ext>
            </a:extLst>
          </p:cNvPr>
          <p:cNvGrpSpPr/>
          <p:nvPr/>
        </p:nvGrpSpPr>
        <p:grpSpPr>
          <a:xfrm>
            <a:off x="8522759" y="3993996"/>
            <a:ext cx="3276600" cy="835555"/>
            <a:chOff x="6884459" y="4050755"/>
            <a:chExt cx="3276600" cy="835555"/>
          </a:xfrm>
        </p:grpSpPr>
        <p:sp>
          <p:nvSpPr>
            <p:cNvPr id="69" name="Rectangle: Rounded Corners 68">
              <a:extLst>
                <a:ext uri="{FF2B5EF4-FFF2-40B4-BE49-F238E27FC236}">
                  <a16:creationId xmlns:a16="http://schemas.microsoft.com/office/drawing/2014/main" id="{E402B386-8F08-0786-4D3D-478A203FA3A0}"/>
                </a:ext>
              </a:extLst>
            </p:cNvPr>
            <p:cNvSpPr/>
            <p:nvPr/>
          </p:nvSpPr>
          <p:spPr>
            <a:xfrm>
              <a:off x="6884459" y="4050755"/>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10E2A06-C2DF-3985-3A20-03DCF0F73AF5}"/>
                </a:ext>
              </a:extLst>
            </p:cNvPr>
            <p:cNvSpPr txBox="1"/>
            <p:nvPr/>
          </p:nvSpPr>
          <p:spPr>
            <a:xfrm>
              <a:off x="7680327" y="4269844"/>
              <a:ext cx="2319866" cy="369332"/>
            </a:xfrm>
            <a:prstGeom prst="rect">
              <a:avLst/>
            </a:prstGeom>
            <a:noFill/>
          </p:spPr>
          <p:txBody>
            <a:bodyPr wrap="square" rtlCol="0">
              <a:spAutoFit/>
            </a:bodyPr>
            <a:lstStyle/>
            <a:p>
              <a:pPr algn="ctr"/>
              <a:r>
                <a:rPr lang="en-US" dirty="0"/>
                <a:t>Tenant Database</a:t>
              </a:r>
            </a:p>
          </p:txBody>
        </p:sp>
        <p:pic>
          <p:nvPicPr>
            <p:cNvPr id="73" name="Graphic 72">
              <a:extLst>
                <a:ext uri="{FF2B5EF4-FFF2-40B4-BE49-F238E27FC236}">
                  <a16:creationId xmlns:a16="http://schemas.microsoft.com/office/drawing/2014/main" id="{B7849794-0FA4-D2AE-907D-3120E1B7A6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310" y="4144418"/>
              <a:ext cx="620183" cy="620183"/>
            </a:xfrm>
            <a:prstGeom prst="rect">
              <a:avLst/>
            </a:prstGeom>
          </p:spPr>
        </p:pic>
      </p:grpSp>
      <p:cxnSp>
        <p:nvCxnSpPr>
          <p:cNvPr id="76" name="Straight Arrow Connector 75">
            <a:extLst>
              <a:ext uri="{FF2B5EF4-FFF2-40B4-BE49-F238E27FC236}">
                <a16:creationId xmlns:a16="http://schemas.microsoft.com/office/drawing/2014/main" id="{43882722-3D63-0D97-A648-B6D1F2D3F2B6}"/>
              </a:ext>
            </a:extLst>
          </p:cNvPr>
          <p:cNvCxnSpPr>
            <a:cxnSpLocks/>
            <a:endCxn id="69" idx="1"/>
          </p:cNvCxnSpPr>
          <p:nvPr/>
        </p:nvCxnSpPr>
        <p:spPr>
          <a:xfrm>
            <a:off x="7373409" y="3804707"/>
            <a:ext cx="1149350" cy="60706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A85E54C-DF41-A53B-4061-A9CDC2EEB070}"/>
              </a:ext>
            </a:extLst>
          </p:cNvPr>
          <p:cNvGrpSpPr/>
          <p:nvPr/>
        </p:nvGrpSpPr>
        <p:grpSpPr>
          <a:xfrm>
            <a:off x="4585758" y="1620298"/>
            <a:ext cx="3276600" cy="835555"/>
            <a:chOff x="648759" y="2740889"/>
            <a:chExt cx="3276600" cy="835555"/>
          </a:xfrm>
        </p:grpSpPr>
        <p:sp>
          <p:nvSpPr>
            <p:cNvPr id="20" name="Rectangle: Rounded Corners 19">
              <a:extLst>
                <a:ext uri="{FF2B5EF4-FFF2-40B4-BE49-F238E27FC236}">
                  <a16:creationId xmlns:a16="http://schemas.microsoft.com/office/drawing/2014/main" id="{EC036ACB-A70E-FE19-465F-C09378404F84}"/>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DD21048-AD6A-1E80-5AF8-9D072B7D7E74}"/>
                </a:ext>
              </a:extLst>
            </p:cNvPr>
            <p:cNvSpPr txBox="1"/>
            <p:nvPr/>
          </p:nvSpPr>
          <p:spPr>
            <a:xfrm>
              <a:off x="1444627" y="2959978"/>
              <a:ext cx="2319866" cy="369332"/>
            </a:xfrm>
            <a:prstGeom prst="rect">
              <a:avLst/>
            </a:prstGeom>
            <a:noFill/>
          </p:spPr>
          <p:txBody>
            <a:bodyPr wrap="square" rtlCol="0">
              <a:spAutoFit/>
            </a:bodyPr>
            <a:lstStyle/>
            <a:p>
              <a:pPr algn="ctr"/>
              <a:r>
                <a:rPr lang="en-US" dirty="0"/>
                <a:t>HTTP Trigger</a:t>
              </a:r>
            </a:p>
          </p:txBody>
        </p:sp>
        <p:pic>
          <p:nvPicPr>
            <p:cNvPr id="22" name="Graphic 21">
              <a:extLst>
                <a:ext uri="{FF2B5EF4-FFF2-40B4-BE49-F238E27FC236}">
                  <a16:creationId xmlns:a16="http://schemas.microsoft.com/office/drawing/2014/main" id="{75D95221-5052-D63F-5E47-CFF36033F5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0" name="Straight Arrow Connector 29">
            <a:extLst>
              <a:ext uri="{FF2B5EF4-FFF2-40B4-BE49-F238E27FC236}">
                <a16:creationId xmlns:a16="http://schemas.microsoft.com/office/drawing/2014/main" id="{07864310-7AF6-28DD-0131-69E0E52FAC2C}"/>
              </a:ext>
            </a:extLst>
          </p:cNvPr>
          <p:cNvCxnSpPr>
            <a:stCxn id="20" idx="2"/>
            <a:endCxn id="12" idx="0"/>
          </p:cNvCxnSpPr>
          <p:nvPr/>
        </p:nvCxnSpPr>
        <p:spPr>
          <a:xfrm>
            <a:off x="6224058" y="2455853"/>
            <a:ext cx="1" cy="5413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6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22" presetClass="entr" presetSubtype="1" fill="hold"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30E7-3A38-22E6-0D5C-037754EA83F3}"/>
              </a:ext>
            </a:extLst>
          </p:cNvPr>
          <p:cNvSpPr>
            <a:spLocks noGrp="1"/>
          </p:cNvSpPr>
          <p:nvPr>
            <p:ph type="title"/>
          </p:nvPr>
        </p:nvSpPr>
        <p:spPr/>
        <p:txBody>
          <a:bodyPr/>
          <a:lstStyle/>
          <a:p>
            <a:r>
              <a:rPr lang="en-US" dirty="0"/>
              <a:t>Initial Architecture Problems</a:t>
            </a:r>
          </a:p>
        </p:txBody>
      </p:sp>
      <p:grpSp>
        <p:nvGrpSpPr>
          <p:cNvPr id="3" name="Group 2">
            <a:extLst>
              <a:ext uri="{FF2B5EF4-FFF2-40B4-BE49-F238E27FC236}">
                <a16:creationId xmlns:a16="http://schemas.microsoft.com/office/drawing/2014/main" id="{BFB180EF-8E42-CBFC-9443-103FFF847DCE}"/>
              </a:ext>
            </a:extLst>
          </p:cNvPr>
          <p:cNvGrpSpPr/>
          <p:nvPr/>
        </p:nvGrpSpPr>
        <p:grpSpPr>
          <a:xfrm>
            <a:off x="149228" y="1563079"/>
            <a:ext cx="3276600" cy="835555"/>
            <a:chOff x="723900" y="1643062"/>
            <a:chExt cx="3276600" cy="835555"/>
          </a:xfrm>
        </p:grpSpPr>
        <p:sp>
          <p:nvSpPr>
            <p:cNvPr id="4" name="Rectangle: Rounded Corners 3">
              <a:extLst>
                <a:ext uri="{FF2B5EF4-FFF2-40B4-BE49-F238E27FC236}">
                  <a16:creationId xmlns:a16="http://schemas.microsoft.com/office/drawing/2014/main" id="{1CF4A850-A3CF-79DF-AA1D-8FDE68D6ED6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F35CF0-F0FB-BF1A-6555-757CF8C6D45E}"/>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6" name="Graphic 5">
              <a:extLst>
                <a:ext uri="{FF2B5EF4-FFF2-40B4-BE49-F238E27FC236}">
                  <a16:creationId xmlns:a16="http://schemas.microsoft.com/office/drawing/2014/main" id="{B41077F9-6BF8-500B-9804-A0F6A2E1E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7" name="Group 6">
            <a:extLst>
              <a:ext uri="{FF2B5EF4-FFF2-40B4-BE49-F238E27FC236}">
                <a16:creationId xmlns:a16="http://schemas.microsoft.com/office/drawing/2014/main" id="{B177AADC-8027-0DFE-A83A-2C3E3BB78A37}"/>
              </a:ext>
            </a:extLst>
          </p:cNvPr>
          <p:cNvGrpSpPr/>
          <p:nvPr/>
        </p:nvGrpSpPr>
        <p:grpSpPr>
          <a:xfrm>
            <a:off x="149228" y="2940423"/>
            <a:ext cx="3276600" cy="835555"/>
            <a:chOff x="648759" y="2740889"/>
            <a:chExt cx="3276600" cy="835555"/>
          </a:xfrm>
        </p:grpSpPr>
        <p:sp>
          <p:nvSpPr>
            <p:cNvPr id="8" name="Rectangle: Rounded Corners 7">
              <a:extLst>
                <a:ext uri="{FF2B5EF4-FFF2-40B4-BE49-F238E27FC236}">
                  <a16:creationId xmlns:a16="http://schemas.microsoft.com/office/drawing/2014/main" id="{4DE0616B-F208-9E52-F8E9-EED2038A9C86}"/>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7D88EF-B483-2163-7F62-F9912306DD1E}"/>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10" name="Graphic 9">
              <a:extLst>
                <a:ext uri="{FF2B5EF4-FFF2-40B4-BE49-F238E27FC236}">
                  <a16:creationId xmlns:a16="http://schemas.microsoft.com/office/drawing/2014/main" id="{90FD39A0-43B7-5024-E9E9-1ACB6C0A13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11" name="Straight Arrow Connector 10">
            <a:extLst>
              <a:ext uri="{FF2B5EF4-FFF2-40B4-BE49-F238E27FC236}">
                <a16:creationId xmlns:a16="http://schemas.microsoft.com/office/drawing/2014/main" id="{32D4C3B8-34C7-1D48-F128-4BE7AFCD418A}"/>
              </a:ext>
            </a:extLst>
          </p:cNvPr>
          <p:cNvCxnSpPr>
            <a:stCxn id="4" idx="2"/>
            <a:endCxn id="8" idx="0"/>
          </p:cNvCxnSpPr>
          <p:nvPr/>
        </p:nvCxnSpPr>
        <p:spPr>
          <a:xfrm>
            <a:off x="1787528"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D6DFF84-1176-9E6F-CBD2-4F13775A9118}"/>
              </a:ext>
            </a:extLst>
          </p:cNvPr>
          <p:cNvGrpSpPr/>
          <p:nvPr/>
        </p:nvGrpSpPr>
        <p:grpSpPr>
          <a:xfrm>
            <a:off x="4457700" y="1563079"/>
            <a:ext cx="3276600" cy="2212899"/>
            <a:chOff x="4457700" y="1563079"/>
            <a:chExt cx="3276600" cy="2212899"/>
          </a:xfrm>
        </p:grpSpPr>
        <p:grpSp>
          <p:nvGrpSpPr>
            <p:cNvPr id="21" name="Group 20">
              <a:extLst>
                <a:ext uri="{FF2B5EF4-FFF2-40B4-BE49-F238E27FC236}">
                  <a16:creationId xmlns:a16="http://schemas.microsoft.com/office/drawing/2014/main" id="{7BBE2C2A-8489-B0E3-2104-EB2FC0D4AC0F}"/>
                </a:ext>
              </a:extLst>
            </p:cNvPr>
            <p:cNvGrpSpPr/>
            <p:nvPr/>
          </p:nvGrpSpPr>
          <p:grpSpPr>
            <a:xfrm>
              <a:off x="4457700" y="1563079"/>
              <a:ext cx="3276600" cy="835555"/>
              <a:chOff x="723900" y="1643062"/>
              <a:chExt cx="3276600" cy="835555"/>
            </a:xfrm>
          </p:grpSpPr>
          <p:sp>
            <p:nvSpPr>
              <p:cNvPr id="22" name="Rectangle: Rounded Corners 21">
                <a:extLst>
                  <a:ext uri="{FF2B5EF4-FFF2-40B4-BE49-F238E27FC236}">
                    <a16:creationId xmlns:a16="http://schemas.microsoft.com/office/drawing/2014/main" id="{C1BA1548-233C-F2D0-0A72-F38BD4D6657B}"/>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9C971B-4DD5-BD56-EB1D-130EE2AE08C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24" name="Graphic 23">
                <a:extLst>
                  <a:ext uri="{FF2B5EF4-FFF2-40B4-BE49-F238E27FC236}">
                    <a16:creationId xmlns:a16="http://schemas.microsoft.com/office/drawing/2014/main" id="{DCE7F521-A5C2-10B1-1A8F-54E243EFF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25" name="Group 24">
              <a:extLst>
                <a:ext uri="{FF2B5EF4-FFF2-40B4-BE49-F238E27FC236}">
                  <a16:creationId xmlns:a16="http://schemas.microsoft.com/office/drawing/2014/main" id="{0ABD03F0-D841-3F3B-E29B-89B637AB4C2B}"/>
                </a:ext>
              </a:extLst>
            </p:cNvPr>
            <p:cNvGrpSpPr/>
            <p:nvPr/>
          </p:nvGrpSpPr>
          <p:grpSpPr>
            <a:xfrm>
              <a:off x="4457700" y="2940423"/>
              <a:ext cx="3276600" cy="835555"/>
              <a:chOff x="648759" y="2740889"/>
              <a:chExt cx="3276600" cy="835555"/>
            </a:xfrm>
          </p:grpSpPr>
          <p:sp>
            <p:nvSpPr>
              <p:cNvPr id="26" name="Rectangle: Rounded Corners 25">
                <a:extLst>
                  <a:ext uri="{FF2B5EF4-FFF2-40B4-BE49-F238E27FC236}">
                    <a16:creationId xmlns:a16="http://schemas.microsoft.com/office/drawing/2014/main" id="{2B886624-9CF4-1E0B-3CC6-B2A2F897165D}"/>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D8EDB11-4DAC-3C1B-D698-F5353587D407}"/>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28" name="Graphic 27">
                <a:extLst>
                  <a:ext uri="{FF2B5EF4-FFF2-40B4-BE49-F238E27FC236}">
                    <a16:creationId xmlns:a16="http://schemas.microsoft.com/office/drawing/2014/main" id="{4E116AFE-5F08-6DDB-AD88-619C6147D7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29" name="Straight Arrow Connector 28">
              <a:extLst>
                <a:ext uri="{FF2B5EF4-FFF2-40B4-BE49-F238E27FC236}">
                  <a16:creationId xmlns:a16="http://schemas.microsoft.com/office/drawing/2014/main" id="{742CFFC9-56A2-CF02-6AB3-052B17AA5CE8}"/>
                </a:ext>
              </a:extLst>
            </p:cNvPr>
            <p:cNvCxnSpPr>
              <a:stCxn id="22" idx="2"/>
              <a:endCxn id="26" idx="0"/>
            </p:cNvCxnSpPr>
            <p:nvPr/>
          </p:nvCxnSpPr>
          <p:spPr>
            <a:xfrm>
              <a:off x="6096000" y="2398634"/>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6737FE1-E743-B7D3-D6A9-F0CF307A7E35}"/>
              </a:ext>
            </a:extLst>
          </p:cNvPr>
          <p:cNvGrpSpPr/>
          <p:nvPr/>
        </p:nvGrpSpPr>
        <p:grpSpPr>
          <a:xfrm>
            <a:off x="8766172" y="1636634"/>
            <a:ext cx="3276600" cy="2212899"/>
            <a:chOff x="8766172" y="1636634"/>
            <a:chExt cx="3276600" cy="2212899"/>
          </a:xfrm>
        </p:grpSpPr>
        <p:grpSp>
          <p:nvGrpSpPr>
            <p:cNvPr id="30" name="Group 29">
              <a:extLst>
                <a:ext uri="{FF2B5EF4-FFF2-40B4-BE49-F238E27FC236}">
                  <a16:creationId xmlns:a16="http://schemas.microsoft.com/office/drawing/2014/main" id="{22AFC775-3A28-0EA5-9CD3-FEA5FFB0ECBA}"/>
                </a:ext>
              </a:extLst>
            </p:cNvPr>
            <p:cNvGrpSpPr/>
            <p:nvPr/>
          </p:nvGrpSpPr>
          <p:grpSpPr>
            <a:xfrm>
              <a:off x="8766172" y="1636634"/>
              <a:ext cx="3276600" cy="835555"/>
              <a:chOff x="723900" y="1643062"/>
              <a:chExt cx="3276600" cy="835555"/>
            </a:xfrm>
          </p:grpSpPr>
          <p:sp>
            <p:nvSpPr>
              <p:cNvPr id="31" name="Rectangle: Rounded Corners 30">
                <a:extLst>
                  <a:ext uri="{FF2B5EF4-FFF2-40B4-BE49-F238E27FC236}">
                    <a16:creationId xmlns:a16="http://schemas.microsoft.com/office/drawing/2014/main" id="{0AD395FC-2173-4E63-88DB-198EED831DE3}"/>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64AAF68-66D8-6B82-AE42-B0ACA1FB9055}"/>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33" name="Graphic 32">
                <a:extLst>
                  <a:ext uri="{FF2B5EF4-FFF2-40B4-BE49-F238E27FC236}">
                    <a16:creationId xmlns:a16="http://schemas.microsoft.com/office/drawing/2014/main" id="{595B5CC4-EAB4-072A-FE01-537F12232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34" name="Group 33">
              <a:extLst>
                <a:ext uri="{FF2B5EF4-FFF2-40B4-BE49-F238E27FC236}">
                  <a16:creationId xmlns:a16="http://schemas.microsoft.com/office/drawing/2014/main" id="{D4A0D04F-A4E6-3961-5228-D5723EC87FCB}"/>
                </a:ext>
              </a:extLst>
            </p:cNvPr>
            <p:cNvGrpSpPr/>
            <p:nvPr/>
          </p:nvGrpSpPr>
          <p:grpSpPr>
            <a:xfrm>
              <a:off x="8766172" y="3013978"/>
              <a:ext cx="3276600" cy="835555"/>
              <a:chOff x="648759" y="2740889"/>
              <a:chExt cx="3276600" cy="835555"/>
            </a:xfrm>
          </p:grpSpPr>
          <p:sp>
            <p:nvSpPr>
              <p:cNvPr id="35" name="Rectangle: Rounded Corners 34">
                <a:extLst>
                  <a:ext uri="{FF2B5EF4-FFF2-40B4-BE49-F238E27FC236}">
                    <a16:creationId xmlns:a16="http://schemas.microsoft.com/office/drawing/2014/main" id="{B8D755FB-0CB6-66D4-EE36-C1E806737708}"/>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31405CB6-7752-9EE3-094C-EEB5DBCAF448}"/>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37" name="Graphic 36">
                <a:extLst>
                  <a:ext uri="{FF2B5EF4-FFF2-40B4-BE49-F238E27FC236}">
                    <a16:creationId xmlns:a16="http://schemas.microsoft.com/office/drawing/2014/main" id="{F67CA67B-B42C-F579-6DA3-279C4ED5B9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38" name="Straight Arrow Connector 37">
              <a:extLst>
                <a:ext uri="{FF2B5EF4-FFF2-40B4-BE49-F238E27FC236}">
                  <a16:creationId xmlns:a16="http://schemas.microsoft.com/office/drawing/2014/main" id="{F89944A2-F3F0-FA85-1F14-D0CC184DD826}"/>
                </a:ext>
              </a:extLst>
            </p:cNvPr>
            <p:cNvCxnSpPr>
              <a:stCxn id="31" idx="2"/>
              <a:endCxn id="35" idx="0"/>
            </p:cNvCxnSpPr>
            <p:nvPr/>
          </p:nvCxnSpPr>
          <p:spPr>
            <a:xfrm>
              <a:off x="10404472" y="247218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3F465A4-073D-4FCB-FCA7-860CAB776B18}"/>
              </a:ext>
            </a:extLst>
          </p:cNvPr>
          <p:cNvGrpSpPr/>
          <p:nvPr/>
        </p:nvGrpSpPr>
        <p:grpSpPr>
          <a:xfrm>
            <a:off x="2219825" y="4215714"/>
            <a:ext cx="3276600" cy="2212899"/>
            <a:chOff x="2219825" y="4215714"/>
            <a:chExt cx="3276600" cy="2212899"/>
          </a:xfrm>
        </p:grpSpPr>
        <p:grpSp>
          <p:nvGrpSpPr>
            <p:cNvPr id="40" name="Group 39">
              <a:extLst>
                <a:ext uri="{FF2B5EF4-FFF2-40B4-BE49-F238E27FC236}">
                  <a16:creationId xmlns:a16="http://schemas.microsoft.com/office/drawing/2014/main" id="{9E6E4735-F8C7-D19B-5351-C88F4CCCC054}"/>
                </a:ext>
              </a:extLst>
            </p:cNvPr>
            <p:cNvGrpSpPr/>
            <p:nvPr/>
          </p:nvGrpSpPr>
          <p:grpSpPr>
            <a:xfrm>
              <a:off x="2219825" y="4215714"/>
              <a:ext cx="3276600" cy="835555"/>
              <a:chOff x="723900" y="1643062"/>
              <a:chExt cx="3276600" cy="835555"/>
            </a:xfrm>
          </p:grpSpPr>
          <p:sp>
            <p:nvSpPr>
              <p:cNvPr id="41" name="Rectangle: Rounded Corners 40">
                <a:extLst>
                  <a:ext uri="{FF2B5EF4-FFF2-40B4-BE49-F238E27FC236}">
                    <a16:creationId xmlns:a16="http://schemas.microsoft.com/office/drawing/2014/main" id="{2874551E-D1C4-F6A4-199E-FB9011369A8D}"/>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4E48960B-6CFA-906C-0B63-9EDF7AEE793D}"/>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43" name="Graphic 42">
                <a:extLst>
                  <a:ext uri="{FF2B5EF4-FFF2-40B4-BE49-F238E27FC236}">
                    <a16:creationId xmlns:a16="http://schemas.microsoft.com/office/drawing/2014/main" id="{C6C0E48E-71F4-430C-D570-054D8F8CD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44" name="Group 43">
              <a:extLst>
                <a:ext uri="{FF2B5EF4-FFF2-40B4-BE49-F238E27FC236}">
                  <a16:creationId xmlns:a16="http://schemas.microsoft.com/office/drawing/2014/main" id="{19CD9EAB-836C-9576-B5B1-45106665A4DA}"/>
                </a:ext>
              </a:extLst>
            </p:cNvPr>
            <p:cNvGrpSpPr/>
            <p:nvPr/>
          </p:nvGrpSpPr>
          <p:grpSpPr>
            <a:xfrm>
              <a:off x="2219825" y="5593058"/>
              <a:ext cx="3276600" cy="835555"/>
              <a:chOff x="648759" y="2740889"/>
              <a:chExt cx="3276600" cy="835555"/>
            </a:xfrm>
          </p:grpSpPr>
          <p:sp>
            <p:nvSpPr>
              <p:cNvPr id="45" name="Rectangle: Rounded Corners 44">
                <a:extLst>
                  <a:ext uri="{FF2B5EF4-FFF2-40B4-BE49-F238E27FC236}">
                    <a16:creationId xmlns:a16="http://schemas.microsoft.com/office/drawing/2014/main" id="{38A8B3AB-0002-1797-4BDD-8F084EB7C6A0}"/>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5EDE4FF4-6B10-34D5-98AB-C23AB230C835}"/>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47" name="Graphic 46">
                <a:extLst>
                  <a:ext uri="{FF2B5EF4-FFF2-40B4-BE49-F238E27FC236}">
                    <a16:creationId xmlns:a16="http://schemas.microsoft.com/office/drawing/2014/main" id="{1AC14F24-E0A0-00CC-785A-5C99B0762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48" name="Straight Arrow Connector 47">
              <a:extLst>
                <a:ext uri="{FF2B5EF4-FFF2-40B4-BE49-F238E27FC236}">
                  <a16:creationId xmlns:a16="http://schemas.microsoft.com/office/drawing/2014/main" id="{19932AD1-F9BA-467F-3A64-83386EE001B2}"/>
                </a:ext>
              </a:extLst>
            </p:cNvPr>
            <p:cNvCxnSpPr>
              <a:stCxn id="41" idx="2"/>
              <a:endCxn id="45" idx="0"/>
            </p:cNvCxnSpPr>
            <p:nvPr/>
          </p:nvCxnSpPr>
          <p:spPr>
            <a:xfrm>
              <a:off x="3858125"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91C5619-8212-7C19-6E26-0D5D0C2F26B7}"/>
              </a:ext>
            </a:extLst>
          </p:cNvPr>
          <p:cNvGrpSpPr/>
          <p:nvPr/>
        </p:nvGrpSpPr>
        <p:grpSpPr>
          <a:xfrm>
            <a:off x="6537512" y="4215714"/>
            <a:ext cx="3276600" cy="2212899"/>
            <a:chOff x="6537512" y="4215714"/>
            <a:chExt cx="3276600" cy="2212899"/>
          </a:xfrm>
        </p:grpSpPr>
        <p:grpSp>
          <p:nvGrpSpPr>
            <p:cNvPr id="49" name="Group 48">
              <a:extLst>
                <a:ext uri="{FF2B5EF4-FFF2-40B4-BE49-F238E27FC236}">
                  <a16:creationId xmlns:a16="http://schemas.microsoft.com/office/drawing/2014/main" id="{E58CF559-08D4-9FDD-E716-8812D82B2FBF}"/>
                </a:ext>
              </a:extLst>
            </p:cNvPr>
            <p:cNvGrpSpPr/>
            <p:nvPr/>
          </p:nvGrpSpPr>
          <p:grpSpPr>
            <a:xfrm>
              <a:off x="6537512" y="4215714"/>
              <a:ext cx="3276600" cy="835555"/>
              <a:chOff x="723900" y="1643062"/>
              <a:chExt cx="3276600" cy="835555"/>
            </a:xfrm>
          </p:grpSpPr>
          <p:sp>
            <p:nvSpPr>
              <p:cNvPr id="50" name="Rectangle: Rounded Corners 49">
                <a:extLst>
                  <a:ext uri="{FF2B5EF4-FFF2-40B4-BE49-F238E27FC236}">
                    <a16:creationId xmlns:a16="http://schemas.microsoft.com/office/drawing/2014/main" id="{D2388CBD-E6A1-33DD-A0E7-214926086EE8}"/>
                  </a:ext>
                </a:extLst>
              </p:cNvPr>
              <p:cNvSpPr/>
              <p:nvPr/>
            </p:nvSpPr>
            <p:spPr>
              <a:xfrm>
                <a:off x="723900" y="1643062"/>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5D62124C-E052-C623-9C86-F61B374B9E24}"/>
                  </a:ext>
                </a:extLst>
              </p:cNvPr>
              <p:cNvSpPr txBox="1"/>
              <p:nvPr/>
            </p:nvSpPr>
            <p:spPr>
              <a:xfrm>
                <a:off x="1519768" y="1737673"/>
                <a:ext cx="2319866" cy="646331"/>
              </a:xfrm>
              <a:prstGeom prst="rect">
                <a:avLst/>
              </a:prstGeom>
              <a:noFill/>
            </p:spPr>
            <p:txBody>
              <a:bodyPr wrap="square" rtlCol="0">
                <a:spAutoFit/>
              </a:bodyPr>
              <a:lstStyle/>
              <a:p>
                <a:pPr algn="ctr"/>
                <a:r>
                  <a:rPr lang="en-US" dirty="0"/>
                  <a:t>Blob Storage Account</a:t>
                </a:r>
              </a:p>
              <a:p>
                <a:pPr algn="ctr"/>
                <a:r>
                  <a:rPr lang="en-US" dirty="0"/>
                  <a:t>(Source)</a:t>
                </a:r>
              </a:p>
            </p:txBody>
          </p:sp>
          <p:pic>
            <p:nvPicPr>
              <p:cNvPr id="52" name="Graphic 51">
                <a:extLst>
                  <a:ext uri="{FF2B5EF4-FFF2-40B4-BE49-F238E27FC236}">
                    <a16:creationId xmlns:a16="http://schemas.microsoft.com/office/drawing/2014/main" id="{537CA2E3-9D5B-AF06-E5C9-1264DA6B26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9368" y="1716617"/>
                <a:ext cx="660400" cy="660400"/>
              </a:xfrm>
              <a:prstGeom prst="rect">
                <a:avLst/>
              </a:prstGeom>
            </p:spPr>
          </p:pic>
        </p:grpSp>
        <p:grpSp>
          <p:nvGrpSpPr>
            <p:cNvPr id="53" name="Group 52">
              <a:extLst>
                <a:ext uri="{FF2B5EF4-FFF2-40B4-BE49-F238E27FC236}">
                  <a16:creationId xmlns:a16="http://schemas.microsoft.com/office/drawing/2014/main" id="{09CDD5EE-9981-697D-1F68-3D71562568B6}"/>
                </a:ext>
              </a:extLst>
            </p:cNvPr>
            <p:cNvGrpSpPr/>
            <p:nvPr/>
          </p:nvGrpSpPr>
          <p:grpSpPr>
            <a:xfrm>
              <a:off x="6537512" y="5593058"/>
              <a:ext cx="3276600" cy="835555"/>
              <a:chOff x="648759" y="2740889"/>
              <a:chExt cx="3276600" cy="835555"/>
            </a:xfrm>
          </p:grpSpPr>
          <p:sp>
            <p:nvSpPr>
              <p:cNvPr id="54" name="Rectangle: Rounded Corners 53">
                <a:extLst>
                  <a:ext uri="{FF2B5EF4-FFF2-40B4-BE49-F238E27FC236}">
                    <a16:creationId xmlns:a16="http://schemas.microsoft.com/office/drawing/2014/main" id="{19FA721F-282B-BBC1-81E2-6CA923B97D0F}"/>
                  </a:ext>
                </a:extLst>
              </p:cNvPr>
              <p:cNvSpPr/>
              <p:nvPr/>
            </p:nvSpPr>
            <p:spPr>
              <a:xfrm>
                <a:off x="648759" y="2740889"/>
                <a:ext cx="3276600" cy="835555"/>
              </a:xfrm>
              <a:prstGeom prst="round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7240BF8E-1703-1EF6-015F-9FE15D4ED96D}"/>
                  </a:ext>
                </a:extLst>
              </p:cNvPr>
              <p:cNvSpPr txBox="1"/>
              <p:nvPr/>
            </p:nvSpPr>
            <p:spPr>
              <a:xfrm>
                <a:off x="1444627" y="2959978"/>
                <a:ext cx="2319866" cy="369332"/>
              </a:xfrm>
              <a:prstGeom prst="rect">
                <a:avLst/>
              </a:prstGeom>
              <a:noFill/>
            </p:spPr>
            <p:txBody>
              <a:bodyPr wrap="square" rtlCol="0">
                <a:spAutoFit/>
              </a:bodyPr>
              <a:lstStyle/>
              <a:p>
                <a:pPr algn="ctr"/>
                <a:r>
                  <a:rPr lang="en-US" dirty="0"/>
                  <a:t>Blob Trigger</a:t>
                </a:r>
              </a:p>
            </p:txBody>
          </p:sp>
          <p:pic>
            <p:nvPicPr>
              <p:cNvPr id="56" name="Graphic 55">
                <a:extLst>
                  <a:ext uri="{FF2B5EF4-FFF2-40B4-BE49-F238E27FC236}">
                    <a16:creationId xmlns:a16="http://schemas.microsoft.com/office/drawing/2014/main" id="{19FF4D2D-37B5-E3B9-8A98-2B2F585CD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227" y="2814442"/>
                <a:ext cx="660400" cy="660400"/>
              </a:xfrm>
              <a:prstGeom prst="rect">
                <a:avLst/>
              </a:prstGeom>
            </p:spPr>
          </p:pic>
        </p:grpSp>
        <p:cxnSp>
          <p:nvCxnSpPr>
            <p:cNvPr id="57" name="Straight Arrow Connector 56">
              <a:extLst>
                <a:ext uri="{FF2B5EF4-FFF2-40B4-BE49-F238E27FC236}">
                  <a16:creationId xmlns:a16="http://schemas.microsoft.com/office/drawing/2014/main" id="{1093B20E-A058-D0A8-F694-F863D45F480A}"/>
                </a:ext>
              </a:extLst>
            </p:cNvPr>
            <p:cNvCxnSpPr>
              <a:stCxn id="50" idx="2"/>
              <a:endCxn id="54" idx="0"/>
            </p:cNvCxnSpPr>
            <p:nvPr/>
          </p:nvCxnSpPr>
          <p:spPr>
            <a:xfrm>
              <a:off x="8175812" y="5051269"/>
              <a:ext cx="0" cy="5417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152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25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5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75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B3C6-F7DF-9482-3B7E-7B977F5E6E44}"/>
              </a:ext>
            </a:extLst>
          </p:cNvPr>
          <p:cNvSpPr>
            <a:spLocks noGrp="1"/>
          </p:cNvSpPr>
          <p:nvPr>
            <p:ph type="title"/>
          </p:nvPr>
        </p:nvSpPr>
        <p:spPr/>
        <p:txBody>
          <a:bodyPr/>
          <a:lstStyle/>
          <a:p>
            <a:r>
              <a:rPr lang="en-US" dirty="0"/>
              <a:t>Initial Architecture Problems</a:t>
            </a:r>
          </a:p>
        </p:txBody>
      </p:sp>
      <p:pic>
        <p:nvPicPr>
          <p:cNvPr id="5" name="Content Placeholder 4">
            <a:extLst>
              <a:ext uri="{FF2B5EF4-FFF2-40B4-BE49-F238E27FC236}">
                <a16:creationId xmlns:a16="http://schemas.microsoft.com/office/drawing/2014/main" id="{FE82F0AF-EE9A-0D64-0D5F-57010E6E22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118027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9B3F-6AE6-7EEC-1CA7-05305B4A9A10}"/>
              </a:ext>
            </a:extLst>
          </p:cNvPr>
          <p:cNvSpPr>
            <a:spLocks noGrp="1"/>
          </p:cNvSpPr>
          <p:nvPr>
            <p:ph type="title"/>
          </p:nvPr>
        </p:nvSpPr>
        <p:spPr/>
        <p:txBody>
          <a:bodyPr/>
          <a:lstStyle/>
          <a:p>
            <a:r>
              <a:rPr lang="en-US" dirty="0"/>
              <a:t>Azure Event Grid</a:t>
            </a:r>
          </a:p>
        </p:txBody>
      </p:sp>
      <p:sp>
        <p:nvSpPr>
          <p:cNvPr id="3" name="Text Placeholder 2">
            <a:extLst>
              <a:ext uri="{FF2B5EF4-FFF2-40B4-BE49-F238E27FC236}">
                <a16:creationId xmlns:a16="http://schemas.microsoft.com/office/drawing/2014/main" id="{DADBD389-CAE1-57B9-DB43-81C20A25ADFE}"/>
              </a:ext>
            </a:extLst>
          </p:cNvPr>
          <p:cNvSpPr>
            <a:spLocks noGrp="1"/>
          </p:cNvSpPr>
          <p:nvPr>
            <p:ph type="body" idx="1"/>
          </p:nvPr>
        </p:nvSpPr>
        <p:spPr/>
        <p:txBody>
          <a:bodyPr/>
          <a:lstStyle/>
          <a:p>
            <a:r>
              <a:rPr lang="en-US" dirty="0"/>
              <a:t>Automation Using Event Grid</a:t>
            </a:r>
          </a:p>
        </p:txBody>
      </p:sp>
    </p:spTree>
    <p:extLst>
      <p:ext uri="{BB962C8B-B14F-4D97-AF65-F5344CB8AC3E}">
        <p14:creationId xmlns:p14="http://schemas.microsoft.com/office/powerpoint/2010/main" val="49452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FC40362-AF53-EDCD-9293-DA6A93CA5D95}"/>
              </a:ext>
            </a:extLst>
          </p:cNvPr>
          <p:cNvSpPr/>
          <p:nvPr/>
        </p:nvSpPr>
        <p:spPr>
          <a:xfrm>
            <a:off x="4668819" y="3554058"/>
            <a:ext cx="2872292" cy="26229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3D6C95-E374-092E-F07B-909F00C46536}"/>
              </a:ext>
            </a:extLst>
          </p:cNvPr>
          <p:cNvSpPr>
            <a:spLocks noGrp="1"/>
          </p:cNvSpPr>
          <p:nvPr>
            <p:ph type="title"/>
          </p:nvPr>
        </p:nvSpPr>
        <p:spPr/>
        <p:txBody>
          <a:bodyPr/>
          <a:lstStyle/>
          <a:p>
            <a:r>
              <a:rPr lang="en-US" dirty="0"/>
              <a:t>Azure Event Grid</a:t>
            </a:r>
          </a:p>
        </p:txBody>
      </p:sp>
      <p:sp>
        <p:nvSpPr>
          <p:cNvPr id="3" name="Content Placeholder 2">
            <a:extLst>
              <a:ext uri="{FF2B5EF4-FFF2-40B4-BE49-F238E27FC236}">
                <a16:creationId xmlns:a16="http://schemas.microsoft.com/office/drawing/2014/main" id="{1DB85D0A-F85C-60BF-69AA-21B4DDA74229}"/>
              </a:ext>
            </a:extLst>
          </p:cNvPr>
          <p:cNvSpPr>
            <a:spLocks noGrp="1"/>
          </p:cNvSpPr>
          <p:nvPr>
            <p:ph idx="1"/>
          </p:nvPr>
        </p:nvSpPr>
        <p:spPr/>
        <p:txBody>
          <a:bodyPr/>
          <a:lstStyle/>
          <a:p>
            <a:r>
              <a:rPr lang="en-US" dirty="0"/>
              <a:t>Highly scalable, serverless event broker</a:t>
            </a:r>
          </a:p>
          <a:p>
            <a:r>
              <a:rPr lang="en-US" dirty="0"/>
              <a:t>Events delivered to subscriber destinations</a:t>
            </a:r>
          </a:p>
          <a:p>
            <a:r>
              <a:rPr lang="en-US" dirty="0"/>
              <a:t>Event source can be other applications, SaaS services, and Azure services</a:t>
            </a:r>
          </a:p>
        </p:txBody>
      </p:sp>
      <p:pic>
        <p:nvPicPr>
          <p:cNvPr id="5" name="Graphic 4">
            <a:extLst>
              <a:ext uri="{FF2B5EF4-FFF2-40B4-BE49-F238E27FC236}">
                <a16:creationId xmlns:a16="http://schemas.microsoft.com/office/drawing/2014/main" id="{8B1F9511-46B8-3957-18B5-FFB47B1B2D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4547" y="3554058"/>
            <a:ext cx="2622905" cy="2622905"/>
          </a:xfrm>
          <a:prstGeom prst="rect">
            <a:avLst/>
          </a:prstGeom>
        </p:spPr>
      </p:pic>
    </p:spTree>
    <p:extLst>
      <p:ext uri="{BB962C8B-B14F-4D97-AF65-F5344CB8AC3E}">
        <p14:creationId xmlns:p14="http://schemas.microsoft.com/office/powerpoint/2010/main" val="339382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367B-0EB1-6722-2641-59B5A95D42C9}"/>
              </a:ext>
            </a:extLst>
          </p:cNvPr>
          <p:cNvSpPr>
            <a:spLocks noGrp="1"/>
          </p:cNvSpPr>
          <p:nvPr>
            <p:ph type="title"/>
          </p:nvPr>
        </p:nvSpPr>
        <p:spPr/>
        <p:txBody>
          <a:bodyPr/>
          <a:lstStyle/>
          <a:p>
            <a:r>
              <a:rPr lang="en-US" dirty="0"/>
              <a:t>Azure Event Grid</a:t>
            </a:r>
          </a:p>
        </p:txBody>
      </p:sp>
      <p:sp>
        <p:nvSpPr>
          <p:cNvPr id="3" name="Rectangle 2">
            <a:extLst>
              <a:ext uri="{FF2B5EF4-FFF2-40B4-BE49-F238E27FC236}">
                <a16:creationId xmlns:a16="http://schemas.microsoft.com/office/drawing/2014/main" id="{5CCEC498-D282-BA01-8599-DFE91982CD45}"/>
              </a:ext>
            </a:extLst>
          </p:cNvPr>
          <p:cNvSpPr/>
          <p:nvPr/>
        </p:nvSpPr>
        <p:spPr>
          <a:xfrm>
            <a:off x="138534" y="1631706"/>
            <a:ext cx="3143536" cy="4820659"/>
          </a:xfrm>
          <a:prstGeom prst="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096" name="Group 2095">
            <a:extLst>
              <a:ext uri="{FF2B5EF4-FFF2-40B4-BE49-F238E27FC236}">
                <a16:creationId xmlns:a16="http://schemas.microsoft.com/office/drawing/2014/main" id="{14F7B336-0ECE-6879-4F41-7676F0471529}"/>
              </a:ext>
            </a:extLst>
          </p:cNvPr>
          <p:cNvGrpSpPr/>
          <p:nvPr/>
        </p:nvGrpSpPr>
        <p:grpSpPr>
          <a:xfrm>
            <a:off x="277897" y="2204775"/>
            <a:ext cx="2813550" cy="4092270"/>
            <a:chOff x="349198" y="2218503"/>
            <a:chExt cx="2813550" cy="4092270"/>
          </a:xfrm>
        </p:grpSpPr>
        <p:sp>
          <p:nvSpPr>
            <p:cNvPr id="4" name="Rectangle: Rounded Corners 3">
              <a:extLst>
                <a:ext uri="{FF2B5EF4-FFF2-40B4-BE49-F238E27FC236}">
                  <a16:creationId xmlns:a16="http://schemas.microsoft.com/office/drawing/2014/main" id="{5681B2E1-F96A-C445-3741-1980C069A083}"/>
                </a:ext>
              </a:extLst>
            </p:cNvPr>
            <p:cNvSpPr/>
            <p:nvPr/>
          </p:nvSpPr>
          <p:spPr>
            <a:xfrm>
              <a:off x="349198" y="221850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E2734F9-5C26-777B-3E06-48C42CBBBE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262" y="2285693"/>
              <a:ext cx="225425" cy="225425"/>
            </a:xfrm>
            <a:prstGeom prst="rect">
              <a:avLst/>
            </a:prstGeom>
          </p:spPr>
        </p:pic>
        <p:sp>
          <p:nvSpPr>
            <p:cNvPr id="7" name="TextBox 6">
              <a:extLst>
                <a:ext uri="{FF2B5EF4-FFF2-40B4-BE49-F238E27FC236}">
                  <a16:creationId xmlns:a16="http://schemas.microsoft.com/office/drawing/2014/main" id="{F496AC71-48A8-48E7-826D-54C6584B3DFC}"/>
                </a:ext>
              </a:extLst>
            </p:cNvPr>
            <p:cNvSpPr txBox="1"/>
            <p:nvPr/>
          </p:nvSpPr>
          <p:spPr>
            <a:xfrm>
              <a:off x="659937" y="2218503"/>
              <a:ext cx="1960537" cy="369332"/>
            </a:xfrm>
            <a:prstGeom prst="rect">
              <a:avLst/>
            </a:prstGeom>
            <a:noFill/>
          </p:spPr>
          <p:txBody>
            <a:bodyPr wrap="none" rtlCol="0">
              <a:spAutoFit/>
            </a:bodyPr>
            <a:lstStyle/>
            <a:p>
              <a:r>
                <a:rPr lang="en-US" dirty="0">
                  <a:solidFill>
                    <a:schemeClr val="bg1"/>
                  </a:solidFill>
                </a:rPr>
                <a:t>Azure Blob Storage</a:t>
              </a:r>
            </a:p>
          </p:txBody>
        </p:sp>
        <p:sp>
          <p:nvSpPr>
            <p:cNvPr id="8" name="Rectangle: Rounded Corners 7">
              <a:extLst>
                <a:ext uri="{FF2B5EF4-FFF2-40B4-BE49-F238E27FC236}">
                  <a16:creationId xmlns:a16="http://schemas.microsoft.com/office/drawing/2014/main" id="{C81A5C5D-E19D-7E62-8255-03E1EAA5A8B5}"/>
                </a:ext>
              </a:extLst>
            </p:cNvPr>
            <p:cNvSpPr/>
            <p:nvPr/>
          </p:nvSpPr>
          <p:spPr>
            <a:xfrm>
              <a:off x="349198" y="2638084"/>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23865D-071D-EECB-A509-205A10DADA74}"/>
                </a:ext>
              </a:extLst>
            </p:cNvPr>
            <p:cNvSpPr txBox="1"/>
            <p:nvPr/>
          </p:nvSpPr>
          <p:spPr>
            <a:xfrm>
              <a:off x="659937" y="2638083"/>
              <a:ext cx="2364302" cy="369332"/>
            </a:xfrm>
            <a:prstGeom prst="rect">
              <a:avLst/>
            </a:prstGeom>
            <a:noFill/>
          </p:spPr>
          <p:txBody>
            <a:bodyPr wrap="none" rtlCol="0">
              <a:spAutoFit/>
            </a:bodyPr>
            <a:lstStyle/>
            <a:p>
              <a:r>
                <a:rPr lang="en-US" dirty="0">
                  <a:solidFill>
                    <a:schemeClr val="bg1"/>
                  </a:solidFill>
                </a:rPr>
                <a:t>Azure Resource Groups</a:t>
              </a:r>
            </a:p>
          </p:txBody>
        </p:sp>
        <p:pic>
          <p:nvPicPr>
            <p:cNvPr id="12" name="Graphic 11">
              <a:extLst>
                <a:ext uri="{FF2B5EF4-FFF2-40B4-BE49-F238E27FC236}">
                  <a16:creationId xmlns:a16="http://schemas.microsoft.com/office/drawing/2014/main" id="{DFF5AC62-B338-73D5-B40F-E2C26B92FC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961" y="2722736"/>
              <a:ext cx="200025" cy="200025"/>
            </a:xfrm>
            <a:prstGeom prst="rect">
              <a:avLst/>
            </a:prstGeom>
          </p:spPr>
        </p:pic>
        <p:sp>
          <p:nvSpPr>
            <p:cNvPr id="13" name="Rectangle: Rounded Corners 12">
              <a:extLst>
                <a:ext uri="{FF2B5EF4-FFF2-40B4-BE49-F238E27FC236}">
                  <a16:creationId xmlns:a16="http://schemas.microsoft.com/office/drawing/2014/main" id="{94B9C0A2-BC28-2333-6C8C-1EC1D4B1C87C}"/>
                </a:ext>
              </a:extLst>
            </p:cNvPr>
            <p:cNvSpPr/>
            <p:nvPr/>
          </p:nvSpPr>
          <p:spPr>
            <a:xfrm>
              <a:off x="349198" y="3057663"/>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93CA57D-8432-6782-C3BE-E6E1E4AF2E53}"/>
                </a:ext>
              </a:extLst>
            </p:cNvPr>
            <p:cNvSpPr txBox="1"/>
            <p:nvPr/>
          </p:nvSpPr>
          <p:spPr>
            <a:xfrm>
              <a:off x="659937" y="3057662"/>
              <a:ext cx="2028184" cy="369332"/>
            </a:xfrm>
            <a:prstGeom prst="rect">
              <a:avLst/>
            </a:prstGeom>
            <a:noFill/>
          </p:spPr>
          <p:txBody>
            <a:bodyPr wrap="none" rtlCol="0">
              <a:spAutoFit/>
            </a:bodyPr>
            <a:lstStyle/>
            <a:p>
              <a:r>
                <a:rPr lang="en-US" dirty="0">
                  <a:solidFill>
                    <a:schemeClr val="bg1"/>
                  </a:solidFill>
                </a:rPr>
                <a:t>Azure Subscriptions</a:t>
              </a:r>
            </a:p>
          </p:txBody>
        </p:sp>
        <p:pic>
          <p:nvPicPr>
            <p:cNvPr id="17" name="Graphic 16">
              <a:extLst>
                <a:ext uri="{FF2B5EF4-FFF2-40B4-BE49-F238E27FC236}">
                  <a16:creationId xmlns:a16="http://schemas.microsoft.com/office/drawing/2014/main" id="{0D82B8FF-4CEB-540B-B626-10D2A2D70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487" y="3156603"/>
              <a:ext cx="171450" cy="171450"/>
            </a:xfrm>
            <a:prstGeom prst="rect">
              <a:avLst/>
            </a:prstGeom>
          </p:spPr>
        </p:pic>
        <p:sp>
          <p:nvSpPr>
            <p:cNvPr id="18" name="Rectangle: Rounded Corners 17">
              <a:extLst>
                <a:ext uri="{FF2B5EF4-FFF2-40B4-BE49-F238E27FC236}">
                  <a16:creationId xmlns:a16="http://schemas.microsoft.com/office/drawing/2014/main" id="{72F2A71B-9D3D-5573-E748-65E7F74AA12D}"/>
                </a:ext>
              </a:extLst>
            </p:cNvPr>
            <p:cNvSpPr/>
            <p:nvPr/>
          </p:nvSpPr>
          <p:spPr>
            <a:xfrm>
              <a:off x="349198" y="3477242"/>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C024C1F-0F18-FDAB-3AD8-A770243A770C}"/>
                </a:ext>
              </a:extLst>
            </p:cNvPr>
            <p:cNvSpPr txBox="1"/>
            <p:nvPr/>
          </p:nvSpPr>
          <p:spPr>
            <a:xfrm>
              <a:off x="659937" y="3477241"/>
              <a:ext cx="1825500" cy="369332"/>
            </a:xfrm>
            <a:prstGeom prst="rect">
              <a:avLst/>
            </a:prstGeom>
            <a:noFill/>
          </p:spPr>
          <p:txBody>
            <a:bodyPr wrap="none" rtlCol="0">
              <a:spAutoFit/>
            </a:bodyPr>
            <a:lstStyle/>
            <a:p>
              <a:r>
                <a:rPr lang="en-US" dirty="0">
                  <a:solidFill>
                    <a:schemeClr val="bg1"/>
                  </a:solidFill>
                </a:rPr>
                <a:t>Azure Event Hubs</a:t>
              </a:r>
            </a:p>
          </p:txBody>
        </p:sp>
        <p:pic>
          <p:nvPicPr>
            <p:cNvPr id="22" name="Graphic 21">
              <a:extLst>
                <a:ext uri="{FF2B5EF4-FFF2-40B4-BE49-F238E27FC236}">
                  <a16:creationId xmlns:a16="http://schemas.microsoft.com/office/drawing/2014/main" id="{477072E2-3955-E7E2-24CC-E60926CEA1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35" y="3556606"/>
              <a:ext cx="197551" cy="197551"/>
            </a:xfrm>
            <a:prstGeom prst="rect">
              <a:avLst/>
            </a:prstGeom>
          </p:spPr>
        </p:pic>
        <p:sp>
          <p:nvSpPr>
            <p:cNvPr id="23" name="Rectangle: Rounded Corners 22">
              <a:extLst>
                <a:ext uri="{FF2B5EF4-FFF2-40B4-BE49-F238E27FC236}">
                  <a16:creationId xmlns:a16="http://schemas.microsoft.com/office/drawing/2014/main" id="{BFE22509-6E9D-4D95-E616-DCE46AC3B49A}"/>
                </a:ext>
              </a:extLst>
            </p:cNvPr>
            <p:cNvSpPr/>
            <p:nvPr/>
          </p:nvSpPr>
          <p:spPr>
            <a:xfrm>
              <a:off x="349198" y="3880606"/>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51299C-8F7F-0A87-066B-7060136C4743}"/>
                </a:ext>
              </a:extLst>
            </p:cNvPr>
            <p:cNvSpPr txBox="1"/>
            <p:nvPr/>
          </p:nvSpPr>
          <p:spPr>
            <a:xfrm>
              <a:off x="659937" y="3880605"/>
              <a:ext cx="1507785" cy="369332"/>
            </a:xfrm>
            <a:prstGeom prst="rect">
              <a:avLst/>
            </a:prstGeom>
            <a:noFill/>
          </p:spPr>
          <p:txBody>
            <a:bodyPr wrap="none" rtlCol="0">
              <a:spAutoFit/>
            </a:bodyPr>
            <a:lstStyle/>
            <a:p>
              <a:r>
                <a:rPr lang="en-US" dirty="0">
                  <a:solidFill>
                    <a:schemeClr val="bg1"/>
                  </a:solidFill>
                </a:rPr>
                <a:t>Azure IoT Hub</a:t>
              </a:r>
            </a:p>
          </p:txBody>
        </p:sp>
        <p:pic>
          <p:nvPicPr>
            <p:cNvPr id="27" name="Graphic 26">
              <a:extLst>
                <a:ext uri="{FF2B5EF4-FFF2-40B4-BE49-F238E27FC236}">
                  <a16:creationId xmlns:a16="http://schemas.microsoft.com/office/drawing/2014/main" id="{C97800AF-3236-44A9-8C1D-8BF0850450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3561" y="3952558"/>
              <a:ext cx="225425" cy="225425"/>
            </a:xfrm>
            <a:prstGeom prst="rect">
              <a:avLst/>
            </a:prstGeom>
          </p:spPr>
        </p:pic>
        <p:sp>
          <p:nvSpPr>
            <p:cNvPr id="28" name="Rectangle: Rounded Corners 27">
              <a:extLst>
                <a:ext uri="{FF2B5EF4-FFF2-40B4-BE49-F238E27FC236}">
                  <a16:creationId xmlns:a16="http://schemas.microsoft.com/office/drawing/2014/main" id="{556CB314-3431-0484-A9E5-3A3C9C460A22}"/>
                </a:ext>
              </a:extLst>
            </p:cNvPr>
            <p:cNvSpPr/>
            <p:nvPr/>
          </p:nvSpPr>
          <p:spPr>
            <a:xfrm>
              <a:off x="349198" y="428972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31FC0DA-18CD-F67A-3E21-831F39F60226}"/>
                </a:ext>
              </a:extLst>
            </p:cNvPr>
            <p:cNvSpPr txBox="1"/>
            <p:nvPr/>
          </p:nvSpPr>
          <p:spPr>
            <a:xfrm>
              <a:off x="659937" y="4289726"/>
              <a:ext cx="1507785" cy="369332"/>
            </a:xfrm>
            <a:prstGeom prst="rect">
              <a:avLst/>
            </a:prstGeom>
            <a:noFill/>
          </p:spPr>
          <p:txBody>
            <a:bodyPr wrap="none" rtlCol="0">
              <a:spAutoFit/>
            </a:bodyPr>
            <a:lstStyle/>
            <a:p>
              <a:r>
                <a:rPr lang="en-US" dirty="0">
                  <a:solidFill>
                    <a:schemeClr val="bg1"/>
                  </a:solidFill>
                </a:rPr>
                <a:t>Azure IoT Hub</a:t>
              </a:r>
            </a:p>
          </p:txBody>
        </p:sp>
        <p:pic>
          <p:nvPicPr>
            <p:cNvPr id="32" name="Graphic 31">
              <a:extLst>
                <a:ext uri="{FF2B5EF4-FFF2-40B4-BE49-F238E27FC236}">
                  <a16:creationId xmlns:a16="http://schemas.microsoft.com/office/drawing/2014/main" id="{A7E6A6A2-5C0C-732A-AF98-E1E84B5496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4512" y="4361679"/>
              <a:ext cx="225425" cy="225425"/>
            </a:xfrm>
            <a:prstGeom prst="rect">
              <a:avLst/>
            </a:prstGeom>
          </p:spPr>
        </p:pic>
        <p:sp>
          <p:nvSpPr>
            <p:cNvPr id="33" name="Rectangle: Rounded Corners 32">
              <a:extLst>
                <a:ext uri="{FF2B5EF4-FFF2-40B4-BE49-F238E27FC236}">
                  <a16:creationId xmlns:a16="http://schemas.microsoft.com/office/drawing/2014/main" id="{72B1EA65-2739-C54C-FD75-23F43F23F0FC}"/>
                </a:ext>
              </a:extLst>
            </p:cNvPr>
            <p:cNvSpPr/>
            <p:nvPr/>
          </p:nvSpPr>
          <p:spPr>
            <a:xfrm>
              <a:off x="349198" y="4698847"/>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AB2B2ED-DD82-3F25-D97D-579E4B6D1C91}"/>
                </a:ext>
              </a:extLst>
            </p:cNvPr>
            <p:cNvSpPr txBox="1"/>
            <p:nvPr/>
          </p:nvSpPr>
          <p:spPr>
            <a:xfrm>
              <a:off x="659937" y="4698846"/>
              <a:ext cx="1293431" cy="369332"/>
            </a:xfrm>
            <a:prstGeom prst="rect">
              <a:avLst/>
            </a:prstGeom>
            <a:noFill/>
          </p:spPr>
          <p:txBody>
            <a:bodyPr wrap="none" rtlCol="0">
              <a:spAutoFit/>
            </a:bodyPr>
            <a:lstStyle/>
            <a:p>
              <a:r>
                <a:rPr lang="en-US" dirty="0">
                  <a:solidFill>
                    <a:schemeClr val="bg1"/>
                  </a:solidFill>
                </a:rPr>
                <a:t>Azure Maps</a:t>
              </a:r>
            </a:p>
          </p:txBody>
        </p:sp>
        <p:pic>
          <p:nvPicPr>
            <p:cNvPr id="37" name="Graphic 36">
              <a:extLst>
                <a:ext uri="{FF2B5EF4-FFF2-40B4-BE49-F238E27FC236}">
                  <a16:creationId xmlns:a16="http://schemas.microsoft.com/office/drawing/2014/main" id="{2901B5BE-5339-4DCB-EBF9-7B424E183A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560" y="4770799"/>
              <a:ext cx="225425" cy="225425"/>
            </a:xfrm>
            <a:prstGeom prst="rect">
              <a:avLst/>
            </a:prstGeom>
          </p:spPr>
        </p:pic>
        <p:sp>
          <p:nvSpPr>
            <p:cNvPr id="38" name="Rectangle: Rounded Corners 37">
              <a:extLst>
                <a:ext uri="{FF2B5EF4-FFF2-40B4-BE49-F238E27FC236}">
                  <a16:creationId xmlns:a16="http://schemas.microsoft.com/office/drawing/2014/main" id="{30AB90DC-C682-05D3-053D-4368759D5CDB}"/>
                </a:ext>
              </a:extLst>
            </p:cNvPr>
            <p:cNvSpPr/>
            <p:nvPr/>
          </p:nvSpPr>
          <p:spPr>
            <a:xfrm>
              <a:off x="349198" y="510436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73CA46-ECD5-5F66-577A-0491CA98D54C}"/>
                </a:ext>
              </a:extLst>
            </p:cNvPr>
            <p:cNvSpPr txBox="1"/>
            <p:nvPr/>
          </p:nvSpPr>
          <p:spPr>
            <a:xfrm>
              <a:off x="659937" y="5104360"/>
              <a:ext cx="2496068" cy="369332"/>
            </a:xfrm>
            <a:prstGeom prst="rect">
              <a:avLst/>
            </a:prstGeom>
            <a:noFill/>
          </p:spPr>
          <p:txBody>
            <a:bodyPr wrap="none" rtlCol="0">
              <a:spAutoFit/>
            </a:bodyPr>
            <a:lstStyle/>
            <a:p>
              <a:r>
                <a:rPr lang="en-US" dirty="0">
                  <a:solidFill>
                    <a:schemeClr val="bg1"/>
                  </a:solidFill>
                </a:rPr>
                <a:t>Azure Container Registry</a:t>
              </a:r>
            </a:p>
          </p:txBody>
        </p:sp>
        <p:pic>
          <p:nvPicPr>
            <p:cNvPr id="42" name="Graphic 41">
              <a:extLst>
                <a:ext uri="{FF2B5EF4-FFF2-40B4-BE49-F238E27FC236}">
                  <a16:creationId xmlns:a16="http://schemas.microsoft.com/office/drawing/2014/main" id="{D819D3AA-E76D-F8C6-2248-7C52C381FC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1499" y="5173404"/>
              <a:ext cx="225425" cy="225425"/>
            </a:xfrm>
            <a:prstGeom prst="rect">
              <a:avLst/>
            </a:prstGeom>
          </p:spPr>
        </p:pic>
        <p:sp>
          <p:nvSpPr>
            <p:cNvPr id="43" name="Rectangle: Rounded Corners 42">
              <a:extLst>
                <a:ext uri="{FF2B5EF4-FFF2-40B4-BE49-F238E27FC236}">
                  <a16:creationId xmlns:a16="http://schemas.microsoft.com/office/drawing/2014/main" id="{FB8D4369-FFD6-EF1F-4674-FC33E694594C}"/>
                </a:ext>
              </a:extLst>
            </p:cNvPr>
            <p:cNvSpPr/>
            <p:nvPr/>
          </p:nvSpPr>
          <p:spPr>
            <a:xfrm>
              <a:off x="349198" y="552290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216E4D3-7789-D6AC-5ACD-69F72759D3BA}"/>
                </a:ext>
              </a:extLst>
            </p:cNvPr>
            <p:cNvSpPr txBox="1"/>
            <p:nvPr/>
          </p:nvSpPr>
          <p:spPr>
            <a:xfrm>
              <a:off x="659937" y="5522900"/>
              <a:ext cx="1318823" cy="369332"/>
            </a:xfrm>
            <a:prstGeom prst="rect">
              <a:avLst/>
            </a:prstGeom>
            <a:noFill/>
          </p:spPr>
          <p:txBody>
            <a:bodyPr wrap="none" rtlCol="0">
              <a:spAutoFit/>
            </a:bodyPr>
            <a:lstStyle/>
            <a:p>
              <a:r>
                <a:rPr lang="en-US" dirty="0">
                  <a:solidFill>
                    <a:schemeClr val="bg1"/>
                  </a:solidFill>
                </a:rPr>
                <a:t>Azure Policy</a:t>
              </a:r>
            </a:p>
          </p:txBody>
        </p:sp>
        <p:pic>
          <p:nvPicPr>
            <p:cNvPr id="47" name="Graphic 46">
              <a:extLst>
                <a:ext uri="{FF2B5EF4-FFF2-40B4-BE49-F238E27FC236}">
                  <a16:creationId xmlns:a16="http://schemas.microsoft.com/office/drawing/2014/main" id="{DDC0DAB0-13C2-0072-EDBC-6CA1DB040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4512" y="5594853"/>
              <a:ext cx="225425" cy="225425"/>
            </a:xfrm>
            <a:prstGeom prst="rect">
              <a:avLst/>
            </a:prstGeom>
          </p:spPr>
        </p:pic>
        <p:sp>
          <p:nvSpPr>
            <p:cNvPr id="48" name="Rectangle: Rounded Corners 47">
              <a:extLst>
                <a:ext uri="{FF2B5EF4-FFF2-40B4-BE49-F238E27FC236}">
                  <a16:creationId xmlns:a16="http://schemas.microsoft.com/office/drawing/2014/main" id="{DEDDBDD7-C9F7-6C6E-726B-701DCE3A4BC3}"/>
                </a:ext>
              </a:extLst>
            </p:cNvPr>
            <p:cNvSpPr/>
            <p:nvPr/>
          </p:nvSpPr>
          <p:spPr>
            <a:xfrm>
              <a:off x="349198" y="5941441"/>
              <a:ext cx="2813550" cy="36933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EFF2B37-78EC-08EA-C5A6-42C4DBD89202}"/>
                </a:ext>
              </a:extLst>
            </p:cNvPr>
            <p:cNvSpPr txBox="1"/>
            <p:nvPr/>
          </p:nvSpPr>
          <p:spPr>
            <a:xfrm>
              <a:off x="659937" y="5941440"/>
              <a:ext cx="2455159" cy="369332"/>
            </a:xfrm>
            <a:prstGeom prst="rect">
              <a:avLst/>
            </a:prstGeom>
            <a:noFill/>
          </p:spPr>
          <p:txBody>
            <a:bodyPr wrap="none" rtlCol="0">
              <a:spAutoFit/>
            </a:bodyPr>
            <a:lstStyle/>
            <a:p>
              <a:r>
                <a:rPr lang="en-US" dirty="0">
                  <a:solidFill>
                    <a:schemeClr val="bg1"/>
                  </a:solidFill>
                </a:rPr>
                <a:t>Azure Machine Learning</a:t>
              </a:r>
            </a:p>
          </p:txBody>
        </p:sp>
        <p:pic>
          <p:nvPicPr>
            <p:cNvPr id="52" name="Graphic 51">
              <a:extLst>
                <a:ext uri="{FF2B5EF4-FFF2-40B4-BE49-F238E27FC236}">
                  <a16:creationId xmlns:a16="http://schemas.microsoft.com/office/drawing/2014/main" id="{017A9C15-EB58-D4AC-9132-2A296F6FE1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3559" y="6013393"/>
              <a:ext cx="225425" cy="225425"/>
            </a:xfrm>
            <a:prstGeom prst="rect">
              <a:avLst/>
            </a:prstGeom>
          </p:spPr>
        </p:pic>
      </p:grpSp>
      <p:sp>
        <p:nvSpPr>
          <p:cNvPr id="54" name="TextBox 53">
            <a:extLst>
              <a:ext uri="{FF2B5EF4-FFF2-40B4-BE49-F238E27FC236}">
                <a16:creationId xmlns:a16="http://schemas.microsoft.com/office/drawing/2014/main" id="{675BDAC8-E35D-611B-DEF9-DBF0C3970D1B}"/>
              </a:ext>
            </a:extLst>
          </p:cNvPr>
          <p:cNvSpPr txBox="1"/>
          <p:nvPr/>
        </p:nvSpPr>
        <p:spPr>
          <a:xfrm>
            <a:off x="304108" y="1713973"/>
            <a:ext cx="2813550" cy="461665"/>
          </a:xfrm>
          <a:prstGeom prst="rect">
            <a:avLst/>
          </a:prstGeom>
          <a:noFill/>
        </p:spPr>
        <p:txBody>
          <a:bodyPr wrap="square" rtlCol="0">
            <a:spAutoFit/>
          </a:bodyPr>
          <a:lstStyle/>
          <a:p>
            <a:pPr algn="ctr"/>
            <a:r>
              <a:rPr lang="en-US" sz="2400" b="1" dirty="0"/>
              <a:t>Event Sources</a:t>
            </a:r>
          </a:p>
        </p:txBody>
      </p:sp>
      <p:grpSp>
        <p:nvGrpSpPr>
          <p:cNvPr id="2091" name="Group 2090">
            <a:extLst>
              <a:ext uri="{FF2B5EF4-FFF2-40B4-BE49-F238E27FC236}">
                <a16:creationId xmlns:a16="http://schemas.microsoft.com/office/drawing/2014/main" id="{0A0A87D8-67F4-8C22-A6E4-451EC8B9B970}"/>
              </a:ext>
            </a:extLst>
          </p:cNvPr>
          <p:cNvGrpSpPr/>
          <p:nvPr/>
        </p:nvGrpSpPr>
        <p:grpSpPr>
          <a:xfrm>
            <a:off x="5985028" y="1426059"/>
            <a:ext cx="5992009" cy="4960508"/>
            <a:chOff x="5002306" y="1430767"/>
            <a:chExt cx="5992009" cy="4960508"/>
          </a:xfrm>
        </p:grpSpPr>
        <p:sp>
          <p:nvSpPr>
            <p:cNvPr id="2090" name="Rectangle 2089">
              <a:extLst>
                <a:ext uri="{FF2B5EF4-FFF2-40B4-BE49-F238E27FC236}">
                  <a16:creationId xmlns:a16="http://schemas.microsoft.com/office/drawing/2014/main" id="{483BCB06-ACF2-F4FC-CAEF-D2B477821EA5}"/>
                </a:ext>
              </a:extLst>
            </p:cNvPr>
            <p:cNvSpPr/>
            <p:nvPr/>
          </p:nvSpPr>
          <p:spPr>
            <a:xfrm>
              <a:off x="5002306" y="1430767"/>
              <a:ext cx="5992009" cy="4960508"/>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8" name="Group 2087">
              <a:extLst>
                <a:ext uri="{FF2B5EF4-FFF2-40B4-BE49-F238E27FC236}">
                  <a16:creationId xmlns:a16="http://schemas.microsoft.com/office/drawing/2014/main" id="{AA7AC0EC-982B-C44A-B063-CA051CDEDD21}"/>
                </a:ext>
              </a:extLst>
            </p:cNvPr>
            <p:cNvGrpSpPr/>
            <p:nvPr/>
          </p:nvGrpSpPr>
          <p:grpSpPr>
            <a:xfrm>
              <a:off x="5155115" y="5112183"/>
              <a:ext cx="5137337" cy="1141302"/>
              <a:chOff x="5155116" y="4739048"/>
              <a:chExt cx="5137337" cy="1141302"/>
            </a:xfrm>
          </p:grpSpPr>
          <p:sp>
            <p:nvSpPr>
              <p:cNvPr id="55" name="Rectangle: Rounded Corners 54">
                <a:extLst>
                  <a:ext uri="{FF2B5EF4-FFF2-40B4-BE49-F238E27FC236}">
                    <a16:creationId xmlns:a16="http://schemas.microsoft.com/office/drawing/2014/main" id="{6E2B8279-FA45-DD3A-0E63-C5B49E9D14BA}"/>
                  </a:ext>
                </a:extLst>
              </p:cNvPr>
              <p:cNvSpPr/>
              <p:nvPr/>
            </p:nvSpPr>
            <p:spPr>
              <a:xfrm>
                <a:off x="5155116" y="4739048"/>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57" name="Graphic 56">
                <a:extLst>
                  <a:ext uri="{FF2B5EF4-FFF2-40B4-BE49-F238E27FC236}">
                    <a16:creationId xmlns:a16="http://schemas.microsoft.com/office/drawing/2014/main" id="{8F79526F-DDCF-75F3-3892-F99225B1C9D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21824" y="4886891"/>
                <a:ext cx="428626" cy="428626"/>
              </a:xfrm>
              <a:prstGeom prst="rect">
                <a:avLst/>
              </a:prstGeom>
            </p:spPr>
          </p:pic>
          <p:sp>
            <p:nvSpPr>
              <p:cNvPr id="58" name="TextBox 57">
                <a:extLst>
                  <a:ext uri="{FF2B5EF4-FFF2-40B4-BE49-F238E27FC236}">
                    <a16:creationId xmlns:a16="http://schemas.microsoft.com/office/drawing/2014/main" id="{7946A177-D273-7DA9-3999-8F89EEE93EC9}"/>
                  </a:ext>
                </a:extLst>
              </p:cNvPr>
              <p:cNvSpPr txBox="1"/>
              <p:nvPr/>
            </p:nvSpPr>
            <p:spPr>
              <a:xfrm>
                <a:off x="9303164" y="5331360"/>
                <a:ext cx="865943" cy="430887"/>
              </a:xfrm>
              <a:prstGeom prst="rect">
                <a:avLst/>
              </a:prstGeom>
              <a:noFill/>
            </p:spPr>
            <p:txBody>
              <a:bodyPr wrap="none" rtlCol="0">
                <a:spAutoFit/>
              </a:bodyPr>
              <a:lstStyle/>
              <a:p>
                <a:pPr algn="ctr"/>
                <a:r>
                  <a:rPr lang="en-US" sz="1100" dirty="0">
                    <a:solidFill>
                      <a:schemeClr val="bg1"/>
                    </a:solidFill>
                  </a:rPr>
                  <a:t>Azure</a:t>
                </a:r>
              </a:p>
              <a:p>
                <a:pPr algn="ctr"/>
                <a:r>
                  <a:rPr lang="en-US" sz="1100" dirty="0">
                    <a:solidFill>
                      <a:schemeClr val="bg1"/>
                    </a:solidFill>
                  </a:rPr>
                  <a:t>Automation</a:t>
                </a:r>
              </a:p>
            </p:txBody>
          </p:sp>
          <p:pic>
            <p:nvPicPr>
              <p:cNvPr id="2050" name="Picture 2" descr="Sending Errors to Slack - ErrLog.IO">
                <a:extLst>
                  <a:ext uri="{FF2B5EF4-FFF2-40B4-BE49-F238E27FC236}">
                    <a16:creationId xmlns:a16="http://schemas.microsoft.com/office/drawing/2014/main" id="{2D592C23-CD6B-BAD8-E380-5BD7961277E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02140" y="4851519"/>
                <a:ext cx="552449" cy="51579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69F0890-5A6D-300D-9EA4-1789F2EDAA08}"/>
                  </a:ext>
                </a:extLst>
              </p:cNvPr>
              <p:cNvSpPr txBox="1"/>
              <p:nvPr/>
            </p:nvSpPr>
            <p:spPr>
              <a:xfrm>
                <a:off x="8481462" y="5322555"/>
                <a:ext cx="793807" cy="430887"/>
              </a:xfrm>
              <a:prstGeom prst="rect">
                <a:avLst/>
              </a:prstGeom>
              <a:noFill/>
            </p:spPr>
            <p:txBody>
              <a:bodyPr wrap="none" rtlCol="0">
                <a:spAutoFit/>
              </a:bodyPr>
              <a:lstStyle/>
              <a:p>
                <a:pPr algn="ctr"/>
                <a:r>
                  <a:rPr lang="en-US" sz="1100" dirty="0">
                    <a:solidFill>
                      <a:schemeClr val="bg1"/>
                    </a:solidFill>
                  </a:rPr>
                  <a:t>Webhooks</a:t>
                </a:r>
              </a:p>
              <a:p>
                <a:pPr algn="ctr"/>
                <a:r>
                  <a:rPr lang="en-US" sz="1100" dirty="0">
                    <a:solidFill>
                      <a:schemeClr val="bg1"/>
                    </a:solidFill>
                  </a:rPr>
                  <a:t>(anything)</a:t>
                </a:r>
              </a:p>
            </p:txBody>
          </p:sp>
          <p:pic>
            <p:nvPicPr>
              <p:cNvPr id="2052" name="Picture 4" descr="Iconos Azure- Descarga vectores gratis, PNG, SVG, GIF">
                <a:extLst>
                  <a:ext uri="{FF2B5EF4-FFF2-40B4-BE49-F238E27FC236}">
                    <a16:creationId xmlns:a16="http://schemas.microsoft.com/office/drawing/2014/main" id="{8B0E47C1-ABD5-6393-32E6-41503F6699E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4976" y="4812210"/>
                <a:ext cx="612019" cy="61201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42DCF06-9AEB-3E59-86AA-DE968CFE8C76}"/>
                  </a:ext>
                </a:extLst>
              </p:cNvPr>
              <p:cNvSpPr txBox="1"/>
              <p:nvPr/>
            </p:nvSpPr>
            <p:spPr>
              <a:xfrm>
                <a:off x="7148403" y="5350522"/>
                <a:ext cx="1305164" cy="430887"/>
              </a:xfrm>
              <a:prstGeom prst="rect">
                <a:avLst/>
              </a:prstGeom>
              <a:noFill/>
            </p:spPr>
            <p:txBody>
              <a:bodyPr wrap="none" rtlCol="0">
                <a:spAutoFit/>
              </a:bodyPr>
              <a:lstStyle/>
              <a:p>
                <a:pPr algn="ctr"/>
                <a:r>
                  <a:rPr lang="en-US" sz="1100" dirty="0">
                    <a:solidFill>
                      <a:schemeClr val="bg1"/>
                    </a:solidFill>
                  </a:rPr>
                  <a:t>Hybrid Connections</a:t>
                </a:r>
              </a:p>
              <a:p>
                <a:pPr algn="ctr"/>
                <a:r>
                  <a:rPr lang="en-US" sz="1100" dirty="0">
                    <a:solidFill>
                      <a:schemeClr val="bg1"/>
                    </a:solidFill>
                  </a:rPr>
                  <a:t>(</a:t>
                </a:r>
                <a:r>
                  <a:rPr lang="en-US" sz="1100" dirty="0" err="1">
                    <a:solidFill>
                      <a:schemeClr val="bg1"/>
                    </a:solidFill>
                  </a:rPr>
                  <a:t>WebSockets</a:t>
                </a:r>
                <a:r>
                  <a:rPr lang="en-US" sz="1100" dirty="0">
                    <a:solidFill>
                      <a:schemeClr val="bg1"/>
                    </a:solidFill>
                  </a:rPr>
                  <a:t>)</a:t>
                </a:r>
              </a:p>
            </p:txBody>
          </p:sp>
          <p:sp>
            <p:nvSpPr>
              <p:cNvPr id="63" name="TextBox 62">
                <a:extLst>
                  <a:ext uri="{FF2B5EF4-FFF2-40B4-BE49-F238E27FC236}">
                    <a16:creationId xmlns:a16="http://schemas.microsoft.com/office/drawing/2014/main" id="{B708B297-FC05-9B7B-DEFE-E8F4D6BC0CD9}"/>
                  </a:ext>
                </a:extLst>
              </p:cNvPr>
              <p:cNvSpPr txBox="1"/>
              <p:nvPr/>
            </p:nvSpPr>
            <p:spPr>
              <a:xfrm>
                <a:off x="5270237" y="5008194"/>
                <a:ext cx="1764394" cy="646331"/>
              </a:xfrm>
              <a:prstGeom prst="rect">
                <a:avLst/>
              </a:prstGeom>
              <a:noFill/>
            </p:spPr>
            <p:txBody>
              <a:bodyPr wrap="none" rtlCol="0">
                <a:spAutoFit/>
              </a:bodyPr>
              <a:lstStyle/>
              <a:p>
                <a:r>
                  <a:rPr lang="en-US" dirty="0">
                    <a:solidFill>
                      <a:schemeClr val="bg1"/>
                    </a:solidFill>
                  </a:rPr>
                  <a:t>Other Services</a:t>
                </a:r>
              </a:p>
              <a:p>
                <a:r>
                  <a:rPr lang="en-US" dirty="0">
                    <a:solidFill>
                      <a:schemeClr val="bg1"/>
                    </a:solidFill>
                  </a:rPr>
                  <a:t>And Applications</a:t>
                </a:r>
              </a:p>
            </p:txBody>
          </p:sp>
        </p:grpSp>
        <p:grpSp>
          <p:nvGrpSpPr>
            <p:cNvPr id="2086" name="Group 2085">
              <a:extLst>
                <a:ext uri="{FF2B5EF4-FFF2-40B4-BE49-F238E27FC236}">
                  <a16:creationId xmlns:a16="http://schemas.microsoft.com/office/drawing/2014/main" id="{F88726E4-C03C-5B3E-08AD-3EBCECFAA5C2}"/>
                </a:ext>
              </a:extLst>
            </p:cNvPr>
            <p:cNvGrpSpPr/>
            <p:nvPr/>
          </p:nvGrpSpPr>
          <p:grpSpPr>
            <a:xfrm>
              <a:off x="5155114" y="3916097"/>
              <a:ext cx="5137337" cy="1141302"/>
              <a:chOff x="5155116" y="3474699"/>
              <a:chExt cx="5137337" cy="1141302"/>
            </a:xfrm>
          </p:grpSpPr>
          <p:sp>
            <p:nvSpPr>
              <p:cNvPr id="2048" name="Rectangle: Rounded Corners 2047">
                <a:extLst>
                  <a:ext uri="{FF2B5EF4-FFF2-40B4-BE49-F238E27FC236}">
                    <a16:creationId xmlns:a16="http://schemas.microsoft.com/office/drawing/2014/main" id="{2EF861DF-5556-F923-EB0D-37805CE96EB9}"/>
                  </a:ext>
                </a:extLst>
              </p:cNvPr>
              <p:cNvSpPr/>
              <p:nvPr/>
            </p:nvSpPr>
            <p:spPr>
              <a:xfrm>
                <a:off x="5155116" y="3474699"/>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57" name="TextBox 2056">
                <a:extLst>
                  <a:ext uri="{FF2B5EF4-FFF2-40B4-BE49-F238E27FC236}">
                    <a16:creationId xmlns:a16="http://schemas.microsoft.com/office/drawing/2014/main" id="{6278E915-093E-AAEE-6903-3F2CC9117659}"/>
                  </a:ext>
                </a:extLst>
              </p:cNvPr>
              <p:cNvSpPr txBox="1"/>
              <p:nvPr/>
            </p:nvSpPr>
            <p:spPr>
              <a:xfrm>
                <a:off x="5260663" y="3605346"/>
                <a:ext cx="1764394" cy="923330"/>
              </a:xfrm>
              <a:prstGeom prst="rect">
                <a:avLst/>
              </a:prstGeom>
              <a:noFill/>
            </p:spPr>
            <p:txBody>
              <a:bodyPr wrap="square" rtlCol="0">
                <a:spAutoFit/>
              </a:bodyPr>
              <a:lstStyle/>
              <a:p>
                <a:r>
                  <a:rPr lang="en-US" dirty="0">
                    <a:solidFill>
                      <a:schemeClr val="bg1"/>
                    </a:solidFill>
                  </a:rPr>
                  <a:t>Buffering and Competing Consumers</a:t>
                </a:r>
              </a:p>
            </p:txBody>
          </p:sp>
          <p:grpSp>
            <p:nvGrpSpPr>
              <p:cNvPr id="2079" name="Group 2078">
                <a:extLst>
                  <a:ext uri="{FF2B5EF4-FFF2-40B4-BE49-F238E27FC236}">
                    <a16:creationId xmlns:a16="http://schemas.microsoft.com/office/drawing/2014/main" id="{ED69A01B-4C33-CE22-FAEF-C3352BFD4DED}"/>
                  </a:ext>
                </a:extLst>
              </p:cNvPr>
              <p:cNvGrpSpPr/>
              <p:nvPr/>
            </p:nvGrpSpPr>
            <p:grpSpPr>
              <a:xfrm>
                <a:off x="7986778" y="3629580"/>
                <a:ext cx="830677" cy="690236"/>
                <a:chOff x="8463028" y="3629580"/>
                <a:chExt cx="830677" cy="690236"/>
              </a:xfrm>
            </p:grpSpPr>
            <p:sp>
              <p:nvSpPr>
                <p:cNvPr id="2054" name="TextBox 2053">
                  <a:extLst>
                    <a:ext uri="{FF2B5EF4-FFF2-40B4-BE49-F238E27FC236}">
                      <a16:creationId xmlns:a16="http://schemas.microsoft.com/office/drawing/2014/main" id="{F61C7C8C-3A61-BA23-FA03-8806383A946A}"/>
                    </a:ext>
                  </a:extLst>
                </p:cNvPr>
                <p:cNvSpPr txBox="1"/>
                <p:nvPr/>
              </p:nvSpPr>
              <p:spPr>
                <a:xfrm>
                  <a:off x="8463028" y="4058206"/>
                  <a:ext cx="830677" cy="261610"/>
                </a:xfrm>
                <a:prstGeom prst="rect">
                  <a:avLst/>
                </a:prstGeom>
                <a:noFill/>
              </p:spPr>
              <p:txBody>
                <a:bodyPr wrap="none" rtlCol="0">
                  <a:spAutoFit/>
                </a:bodyPr>
                <a:lstStyle/>
                <a:p>
                  <a:pPr algn="ctr"/>
                  <a:r>
                    <a:rPr lang="en-US" sz="1100" dirty="0">
                      <a:solidFill>
                        <a:schemeClr val="bg1"/>
                      </a:solidFill>
                    </a:rPr>
                    <a:t>Event Hubs</a:t>
                  </a:r>
                </a:p>
              </p:txBody>
            </p:sp>
            <p:pic>
              <p:nvPicPr>
                <p:cNvPr id="2058" name="Graphic 2057">
                  <a:extLst>
                    <a:ext uri="{FF2B5EF4-FFF2-40B4-BE49-F238E27FC236}">
                      <a16:creationId xmlns:a16="http://schemas.microsoft.com/office/drawing/2014/main" id="{B2583C29-5581-860A-0055-BD622B4073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4051" y="3629580"/>
                  <a:ext cx="428626" cy="428626"/>
                </a:xfrm>
                <a:prstGeom prst="rect">
                  <a:avLst/>
                </a:prstGeom>
              </p:spPr>
            </p:pic>
          </p:grpSp>
          <p:grpSp>
            <p:nvGrpSpPr>
              <p:cNvPr id="2080" name="Group 2079">
                <a:extLst>
                  <a:ext uri="{FF2B5EF4-FFF2-40B4-BE49-F238E27FC236}">
                    <a16:creationId xmlns:a16="http://schemas.microsoft.com/office/drawing/2014/main" id="{C3AD05F4-60CD-37A7-AE56-50AC38CC3802}"/>
                  </a:ext>
                </a:extLst>
              </p:cNvPr>
              <p:cNvGrpSpPr/>
              <p:nvPr/>
            </p:nvGrpSpPr>
            <p:grpSpPr>
              <a:xfrm>
                <a:off x="8948744" y="3638385"/>
                <a:ext cx="622285" cy="859513"/>
                <a:chOff x="9424994" y="3638385"/>
                <a:chExt cx="622285" cy="859513"/>
              </a:xfrm>
            </p:grpSpPr>
            <p:sp>
              <p:nvSpPr>
                <p:cNvPr id="2051" name="TextBox 2050">
                  <a:extLst>
                    <a:ext uri="{FF2B5EF4-FFF2-40B4-BE49-F238E27FC236}">
                      <a16:creationId xmlns:a16="http://schemas.microsoft.com/office/drawing/2014/main" id="{924F4D8B-998D-313C-B543-D1564BBF82B9}"/>
                    </a:ext>
                  </a:extLst>
                </p:cNvPr>
                <p:cNvSpPr txBox="1"/>
                <p:nvPr/>
              </p:nvSpPr>
              <p:spPr>
                <a:xfrm>
                  <a:off x="9424994" y="4067011"/>
                  <a:ext cx="622285" cy="430887"/>
                </a:xfrm>
                <a:prstGeom prst="rect">
                  <a:avLst/>
                </a:prstGeom>
                <a:noFill/>
              </p:spPr>
              <p:txBody>
                <a:bodyPr wrap="none" rtlCol="0">
                  <a:spAutoFit/>
                </a:bodyPr>
                <a:lstStyle/>
                <a:p>
                  <a:pPr algn="ctr"/>
                  <a:r>
                    <a:rPr lang="en-US" sz="1100" dirty="0">
                      <a:solidFill>
                        <a:schemeClr val="bg1"/>
                      </a:solidFill>
                    </a:rPr>
                    <a:t>Storage</a:t>
                  </a:r>
                </a:p>
                <a:p>
                  <a:pPr algn="ctr"/>
                  <a:r>
                    <a:rPr lang="en-US" sz="1100" dirty="0">
                      <a:solidFill>
                        <a:schemeClr val="bg1"/>
                      </a:solidFill>
                    </a:rPr>
                    <a:t>Queues</a:t>
                  </a:r>
                </a:p>
              </p:txBody>
            </p:sp>
            <p:pic>
              <p:nvPicPr>
                <p:cNvPr id="2060" name="Graphic 2059">
                  <a:extLst>
                    <a:ext uri="{FF2B5EF4-FFF2-40B4-BE49-F238E27FC236}">
                      <a16:creationId xmlns:a16="http://schemas.microsoft.com/office/drawing/2014/main" id="{9110A5B8-D6A5-0A4A-6621-EEFD9108B67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521822" y="3638385"/>
                  <a:ext cx="428626" cy="428626"/>
                </a:xfrm>
                <a:prstGeom prst="rect">
                  <a:avLst/>
                </a:prstGeom>
              </p:spPr>
            </p:pic>
          </p:grpSp>
        </p:grpSp>
        <p:grpSp>
          <p:nvGrpSpPr>
            <p:cNvPr id="2085" name="Group 2084">
              <a:extLst>
                <a:ext uri="{FF2B5EF4-FFF2-40B4-BE49-F238E27FC236}">
                  <a16:creationId xmlns:a16="http://schemas.microsoft.com/office/drawing/2014/main" id="{1AE2943C-45A4-9FD7-318F-630F84684F16}"/>
                </a:ext>
              </a:extLst>
            </p:cNvPr>
            <p:cNvGrpSpPr/>
            <p:nvPr/>
          </p:nvGrpSpPr>
          <p:grpSpPr>
            <a:xfrm>
              <a:off x="5154739" y="2731416"/>
              <a:ext cx="5137337" cy="1141302"/>
              <a:chOff x="5155116" y="2182541"/>
              <a:chExt cx="5137337" cy="1141302"/>
            </a:xfrm>
          </p:grpSpPr>
          <p:sp>
            <p:nvSpPr>
              <p:cNvPr id="2061" name="Rectangle: Rounded Corners 2060">
                <a:extLst>
                  <a:ext uri="{FF2B5EF4-FFF2-40B4-BE49-F238E27FC236}">
                    <a16:creationId xmlns:a16="http://schemas.microsoft.com/office/drawing/2014/main" id="{949BE1AE-8CF6-5312-3646-6632656D1A49}"/>
                  </a:ext>
                </a:extLst>
              </p:cNvPr>
              <p:cNvSpPr/>
              <p:nvPr/>
            </p:nvSpPr>
            <p:spPr>
              <a:xfrm>
                <a:off x="5155116" y="2182541"/>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64" name="TextBox 2063">
                <a:extLst>
                  <a:ext uri="{FF2B5EF4-FFF2-40B4-BE49-F238E27FC236}">
                    <a16:creationId xmlns:a16="http://schemas.microsoft.com/office/drawing/2014/main" id="{E4A92C7D-D163-54B3-A64E-342177535018}"/>
                  </a:ext>
                </a:extLst>
              </p:cNvPr>
              <p:cNvSpPr txBox="1"/>
              <p:nvPr/>
            </p:nvSpPr>
            <p:spPr>
              <a:xfrm>
                <a:off x="5250262" y="2429775"/>
                <a:ext cx="1764394" cy="646331"/>
              </a:xfrm>
              <a:prstGeom prst="rect">
                <a:avLst/>
              </a:prstGeom>
              <a:noFill/>
            </p:spPr>
            <p:txBody>
              <a:bodyPr wrap="square" rtlCol="0">
                <a:spAutoFit/>
              </a:bodyPr>
              <a:lstStyle/>
              <a:p>
                <a:r>
                  <a:rPr lang="en-US" dirty="0">
                    <a:solidFill>
                      <a:schemeClr val="bg1"/>
                    </a:solidFill>
                  </a:rPr>
                  <a:t>Workflow and Integration</a:t>
                </a:r>
              </a:p>
            </p:txBody>
          </p:sp>
          <p:grpSp>
            <p:nvGrpSpPr>
              <p:cNvPr id="2082" name="Group 2081">
                <a:extLst>
                  <a:ext uri="{FF2B5EF4-FFF2-40B4-BE49-F238E27FC236}">
                    <a16:creationId xmlns:a16="http://schemas.microsoft.com/office/drawing/2014/main" id="{BD8DDB5E-6101-249B-7BD5-C976B51747CD}"/>
                  </a:ext>
                </a:extLst>
              </p:cNvPr>
              <p:cNvGrpSpPr/>
              <p:nvPr/>
            </p:nvGrpSpPr>
            <p:grpSpPr>
              <a:xfrm>
                <a:off x="8907863" y="2362622"/>
                <a:ext cx="790602" cy="673783"/>
                <a:chOff x="9340838" y="2362680"/>
                <a:chExt cx="790602" cy="673783"/>
              </a:xfrm>
            </p:grpSpPr>
            <p:sp>
              <p:nvSpPr>
                <p:cNvPr id="2062" name="TextBox 2061">
                  <a:extLst>
                    <a:ext uri="{FF2B5EF4-FFF2-40B4-BE49-F238E27FC236}">
                      <a16:creationId xmlns:a16="http://schemas.microsoft.com/office/drawing/2014/main" id="{291AC14B-A05E-FF26-2FE1-D10030283EA3}"/>
                    </a:ext>
                  </a:extLst>
                </p:cNvPr>
                <p:cNvSpPr txBox="1"/>
                <p:nvPr/>
              </p:nvSpPr>
              <p:spPr>
                <a:xfrm>
                  <a:off x="9340838" y="2774853"/>
                  <a:ext cx="790602" cy="261610"/>
                </a:xfrm>
                <a:prstGeom prst="rect">
                  <a:avLst/>
                </a:prstGeom>
                <a:noFill/>
              </p:spPr>
              <p:txBody>
                <a:bodyPr wrap="none" rtlCol="0">
                  <a:spAutoFit/>
                </a:bodyPr>
                <a:lstStyle/>
                <a:p>
                  <a:pPr algn="ctr"/>
                  <a:r>
                    <a:rPr lang="en-US" sz="1100" dirty="0">
                      <a:solidFill>
                        <a:schemeClr val="bg1"/>
                      </a:solidFill>
                    </a:rPr>
                    <a:t>Logic Apps</a:t>
                  </a:r>
                </a:p>
              </p:txBody>
            </p:sp>
            <p:pic>
              <p:nvPicPr>
                <p:cNvPr id="2068" name="Graphic 2067">
                  <a:extLst>
                    <a:ext uri="{FF2B5EF4-FFF2-40B4-BE49-F238E27FC236}">
                      <a16:creationId xmlns:a16="http://schemas.microsoft.com/office/drawing/2014/main" id="{40C6161A-C116-C8C5-4F13-9F0CAF3C625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95006" y="2362680"/>
                  <a:ext cx="428626" cy="428626"/>
                </a:xfrm>
                <a:prstGeom prst="rect">
                  <a:avLst/>
                </a:prstGeom>
              </p:spPr>
            </p:pic>
          </p:grpSp>
          <p:grpSp>
            <p:nvGrpSpPr>
              <p:cNvPr id="2081" name="Group 2080">
                <a:extLst>
                  <a:ext uri="{FF2B5EF4-FFF2-40B4-BE49-F238E27FC236}">
                    <a16:creationId xmlns:a16="http://schemas.microsoft.com/office/drawing/2014/main" id="{BEAC672F-A4BE-0F02-FAD4-EC980CB2EA63}"/>
                  </a:ext>
                </a:extLst>
              </p:cNvPr>
              <p:cNvGrpSpPr/>
              <p:nvPr/>
            </p:nvGrpSpPr>
            <p:grpSpPr>
              <a:xfrm>
                <a:off x="8037427" y="2371916"/>
                <a:ext cx="832280" cy="681431"/>
                <a:chOff x="8462228" y="2346227"/>
                <a:chExt cx="832280" cy="681431"/>
              </a:xfrm>
            </p:grpSpPr>
            <p:sp>
              <p:nvSpPr>
                <p:cNvPr id="2063" name="TextBox 2062">
                  <a:extLst>
                    <a:ext uri="{FF2B5EF4-FFF2-40B4-BE49-F238E27FC236}">
                      <a16:creationId xmlns:a16="http://schemas.microsoft.com/office/drawing/2014/main" id="{288F0035-6A6A-CAB5-EF63-524224AB3770}"/>
                    </a:ext>
                  </a:extLst>
                </p:cNvPr>
                <p:cNvSpPr txBox="1"/>
                <p:nvPr/>
              </p:nvSpPr>
              <p:spPr>
                <a:xfrm>
                  <a:off x="8462228" y="2766048"/>
                  <a:ext cx="832280" cy="261610"/>
                </a:xfrm>
                <a:prstGeom prst="rect">
                  <a:avLst/>
                </a:prstGeom>
                <a:noFill/>
              </p:spPr>
              <p:txBody>
                <a:bodyPr wrap="none" rtlCol="0">
                  <a:spAutoFit/>
                </a:bodyPr>
                <a:lstStyle/>
                <a:p>
                  <a:pPr algn="ctr"/>
                  <a:r>
                    <a:rPr lang="en-US" sz="1100" dirty="0">
                      <a:solidFill>
                        <a:schemeClr val="bg1"/>
                      </a:solidFill>
                    </a:rPr>
                    <a:t>Service Bus</a:t>
                  </a:r>
                </a:p>
              </p:txBody>
            </p:sp>
            <p:pic>
              <p:nvPicPr>
                <p:cNvPr id="2070" name="Graphic 2069">
                  <a:extLst>
                    <a:ext uri="{FF2B5EF4-FFF2-40B4-BE49-F238E27FC236}">
                      <a16:creationId xmlns:a16="http://schemas.microsoft.com/office/drawing/2014/main" id="{3B0E253F-82B4-9491-7195-39F6D0F660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4333" y="2346227"/>
                  <a:ext cx="428626" cy="428626"/>
                </a:xfrm>
                <a:prstGeom prst="rect">
                  <a:avLst/>
                </a:prstGeom>
              </p:spPr>
            </p:pic>
          </p:grpSp>
        </p:grpSp>
        <p:grpSp>
          <p:nvGrpSpPr>
            <p:cNvPr id="2084" name="Group 2083">
              <a:extLst>
                <a:ext uri="{FF2B5EF4-FFF2-40B4-BE49-F238E27FC236}">
                  <a16:creationId xmlns:a16="http://schemas.microsoft.com/office/drawing/2014/main" id="{0A2427A2-E8FF-C778-CD9A-20BB541FF476}"/>
                </a:ext>
              </a:extLst>
            </p:cNvPr>
            <p:cNvGrpSpPr/>
            <p:nvPr/>
          </p:nvGrpSpPr>
          <p:grpSpPr>
            <a:xfrm>
              <a:off x="5154738" y="1528503"/>
              <a:ext cx="5137337" cy="1141302"/>
              <a:chOff x="5155116" y="925193"/>
              <a:chExt cx="5137337" cy="1141302"/>
            </a:xfrm>
          </p:grpSpPr>
          <p:sp>
            <p:nvSpPr>
              <p:cNvPr id="2071" name="Rectangle: Rounded Corners 2070">
                <a:extLst>
                  <a:ext uri="{FF2B5EF4-FFF2-40B4-BE49-F238E27FC236}">
                    <a16:creationId xmlns:a16="http://schemas.microsoft.com/office/drawing/2014/main" id="{99C1CFC8-71A8-1E62-68C6-D01E91A9AFEC}"/>
                  </a:ext>
                </a:extLst>
              </p:cNvPr>
              <p:cNvSpPr/>
              <p:nvPr/>
            </p:nvSpPr>
            <p:spPr>
              <a:xfrm>
                <a:off x="5155116" y="925193"/>
                <a:ext cx="5137337" cy="1141302"/>
              </a:xfrm>
              <a:prstGeom prst="round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74" name="TextBox 2073">
                <a:extLst>
                  <a:ext uri="{FF2B5EF4-FFF2-40B4-BE49-F238E27FC236}">
                    <a16:creationId xmlns:a16="http://schemas.microsoft.com/office/drawing/2014/main" id="{115B1B13-EACA-7771-CEAA-4484D4F56C48}"/>
                  </a:ext>
                </a:extLst>
              </p:cNvPr>
              <p:cNvSpPr txBox="1"/>
              <p:nvPr/>
            </p:nvSpPr>
            <p:spPr>
              <a:xfrm>
                <a:off x="5250262" y="1332839"/>
                <a:ext cx="1764394" cy="369332"/>
              </a:xfrm>
              <a:prstGeom prst="rect">
                <a:avLst/>
              </a:prstGeom>
              <a:noFill/>
            </p:spPr>
            <p:txBody>
              <a:bodyPr wrap="square" rtlCol="0">
                <a:spAutoFit/>
              </a:bodyPr>
              <a:lstStyle/>
              <a:p>
                <a:r>
                  <a:rPr lang="en-US" dirty="0">
                    <a:solidFill>
                      <a:schemeClr val="bg1"/>
                    </a:solidFill>
                  </a:rPr>
                  <a:t>Serverless Code</a:t>
                </a:r>
              </a:p>
            </p:txBody>
          </p:sp>
          <p:grpSp>
            <p:nvGrpSpPr>
              <p:cNvPr id="2083" name="Group 2082">
                <a:extLst>
                  <a:ext uri="{FF2B5EF4-FFF2-40B4-BE49-F238E27FC236}">
                    <a16:creationId xmlns:a16="http://schemas.microsoft.com/office/drawing/2014/main" id="{9A8942D6-42F3-1CCE-6CB6-9E0A965EACC4}"/>
                  </a:ext>
                </a:extLst>
              </p:cNvPr>
              <p:cNvGrpSpPr/>
              <p:nvPr/>
            </p:nvGrpSpPr>
            <p:grpSpPr>
              <a:xfrm>
                <a:off x="8580694" y="1199181"/>
                <a:ext cx="736100" cy="635226"/>
                <a:chOff x="9368090" y="1143889"/>
                <a:chExt cx="736100" cy="635226"/>
              </a:xfrm>
            </p:grpSpPr>
            <p:sp>
              <p:nvSpPr>
                <p:cNvPr id="2072" name="TextBox 2071">
                  <a:extLst>
                    <a:ext uri="{FF2B5EF4-FFF2-40B4-BE49-F238E27FC236}">
                      <a16:creationId xmlns:a16="http://schemas.microsoft.com/office/drawing/2014/main" id="{6FB06C87-6ABC-960A-EC7B-F86AE6BA3AF4}"/>
                    </a:ext>
                  </a:extLst>
                </p:cNvPr>
                <p:cNvSpPr txBox="1"/>
                <p:nvPr/>
              </p:nvSpPr>
              <p:spPr>
                <a:xfrm>
                  <a:off x="9368090" y="1517505"/>
                  <a:ext cx="736100" cy="261610"/>
                </a:xfrm>
                <a:prstGeom prst="rect">
                  <a:avLst/>
                </a:prstGeom>
                <a:noFill/>
              </p:spPr>
              <p:txBody>
                <a:bodyPr wrap="none" rtlCol="0">
                  <a:spAutoFit/>
                </a:bodyPr>
                <a:lstStyle/>
                <a:p>
                  <a:pPr algn="ctr"/>
                  <a:r>
                    <a:rPr lang="en-US" sz="1100" dirty="0">
                      <a:solidFill>
                        <a:schemeClr val="bg1"/>
                      </a:solidFill>
                    </a:rPr>
                    <a:t>Functions</a:t>
                  </a:r>
                </a:p>
              </p:txBody>
            </p:sp>
            <p:pic>
              <p:nvPicPr>
                <p:cNvPr id="2078" name="Graphic 2077">
                  <a:extLst>
                    <a:ext uri="{FF2B5EF4-FFF2-40B4-BE49-F238E27FC236}">
                      <a16:creationId xmlns:a16="http://schemas.microsoft.com/office/drawing/2014/main" id="{0A430EAB-29F5-1A37-6270-B95AD7DD426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495006" y="1143889"/>
                  <a:ext cx="426727" cy="426727"/>
                </a:xfrm>
                <a:prstGeom prst="rect">
                  <a:avLst/>
                </a:prstGeom>
              </p:spPr>
            </p:pic>
          </p:grpSp>
        </p:grpSp>
        <p:sp>
          <p:nvSpPr>
            <p:cNvPr id="2089" name="TextBox 2088">
              <a:extLst>
                <a:ext uri="{FF2B5EF4-FFF2-40B4-BE49-F238E27FC236}">
                  <a16:creationId xmlns:a16="http://schemas.microsoft.com/office/drawing/2014/main" id="{A265DCD3-F729-533E-B8DE-929A98C27C16}"/>
                </a:ext>
              </a:extLst>
            </p:cNvPr>
            <p:cNvSpPr txBox="1"/>
            <p:nvPr/>
          </p:nvSpPr>
          <p:spPr>
            <a:xfrm rot="5400000">
              <a:off x="8307832" y="3658261"/>
              <a:ext cx="4721179" cy="461665"/>
            </a:xfrm>
            <a:prstGeom prst="rect">
              <a:avLst/>
            </a:prstGeom>
            <a:noFill/>
          </p:spPr>
          <p:txBody>
            <a:bodyPr wrap="square" rtlCol="0">
              <a:spAutoFit/>
            </a:bodyPr>
            <a:lstStyle/>
            <a:p>
              <a:pPr algn="ctr"/>
              <a:r>
                <a:rPr lang="en-US" sz="2400" b="1" dirty="0"/>
                <a:t>Event Handlers</a:t>
              </a:r>
            </a:p>
          </p:txBody>
        </p:sp>
      </p:grpSp>
      <p:grpSp>
        <p:nvGrpSpPr>
          <p:cNvPr id="2095" name="Group 2094">
            <a:extLst>
              <a:ext uri="{FF2B5EF4-FFF2-40B4-BE49-F238E27FC236}">
                <a16:creationId xmlns:a16="http://schemas.microsoft.com/office/drawing/2014/main" id="{01C8C84C-C426-BC95-1930-A3EDD9F064B0}"/>
              </a:ext>
            </a:extLst>
          </p:cNvPr>
          <p:cNvGrpSpPr/>
          <p:nvPr/>
        </p:nvGrpSpPr>
        <p:grpSpPr>
          <a:xfrm>
            <a:off x="3897177" y="2897001"/>
            <a:ext cx="1470413" cy="1481023"/>
            <a:chOff x="4304840" y="3484343"/>
            <a:chExt cx="1470413" cy="1481023"/>
          </a:xfrm>
        </p:grpSpPr>
        <p:sp>
          <p:nvSpPr>
            <p:cNvPr id="2094" name="Rectangle 2093">
              <a:extLst>
                <a:ext uri="{FF2B5EF4-FFF2-40B4-BE49-F238E27FC236}">
                  <a16:creationId xmlns:a16="http://schemas.microsoft.com/office/drawing/2014/main" id="{604F03AB-6AF6-49D5-F619-0FD54CD08FD5}"/>
                </a:ext>
              </a:extLst>
            </p:cNvPr>
            <p:cNvSpPr/>
            <p:nvPr/>
          </p:nvSpPr>
          <p:spPr>
            <a:xfrm>
              <a:off x="4304840" y="3484343"/>
              <a:ext cx="1470413" cy="1481023"/>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3" name="Graphic 2092">
              <a:extLst>
                <a:ext uri="{FF2B5EF4-FFF2-40B4-BE49-F238E27FC236}">
                  <a16:creationId xmlns:a16="http://schemas.microsoft.com/office/drawing/2014/main" id="{6BDC87A2-E012-7DAD-EB8D-CD5C64F4E57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367767" y="3552894"/>
              <a:ext cx="1325563" cy="1325563"/>
            </a:xfrm>
            <a:prstGeom prst="rect">
              <a:avLst/>
            </a:prstGeom>
          </p:spPr>
        </p:pic>
      </p:grpSp>
      <p:cxnSp>
        <p:nvCxnSpPr>
          <p:cNvPr id="2098" name="Straight Arrow Connector 2097">
            <a:extLst>
              <a:ext uri="{FF2B5EF4-FFF2-40B4-BE49-F238E27FC236}">
                <a16:creationId xmlns:a16="http://schemas.microsoft.com/office/drawing/2014/main" id="{BA36829F-6B27-2AFE-0D7C-7E0DDBCE62EA}"/>
              </a:ext>
            </a:extLst>
          </p:cNvPr>
          <p:cNvCxnSpPr>
            <a:cxnSpLocks/>
            <a:stCxn id="3" idx="3"/>
            <a:endCxn id="2094" idx="1"/>
          </p:cNvCxnSpPr>
          <p:nvPr/>
        </p:nvCxnSpPr>
        <p:spPr>
          <a:xfrm flipV="1">
            <a:off x="3282070" y="3637513"/>
            <a:ext cx="615107" cy="40452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01" name="Straight Arrow Connector 2100">
            <a:extLst>
              <a:ext uri="{FF2B5EF4-FFF2-40B4-BE49-F238E27FC236}">
                <a16:creationId xmlns:a16="http://schemas.microsoft.com/office/drawing/2014/main" id="{CFF14113-D0C6-38FF-B96A-CB632A984B17}"/>
              </a:ext>
            </a:extLst>
          </p:cNvPr>
          <p:cNvCxnSpPr>
            <a:stCxn id="2094" idx="3"/>
            <a:endCxn id="2090" idx="1"/>
          </p:cNvCxnSpPr>
          <p:nvPr/>
        </p:nvCxnSpPr>
        <p:spPr>
          <a:xfrm>
            <a:off x="5367590" y="3637513"/>
            <a:ext cx="617438" cy="2688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0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60A0-9BA9-D84B-96C8-1008ED96260D}"/>
              </a:ext>
            </a:extLst>
          </p:cNvPr>
          <p:cNvSpPr>
            <a:spLocks noGrp="1"/>
          </p:cNvSpPr>
          <p:nvPr>
            <p:ph type="title"/>
          </p:nvPr>
        </p:nvSpPr>
        <p:spPr/>
        <p:txBody>
          <a:bodyPr/>
          <a:lstStyle/>
          <a:p>
            <a:r>
              <a:rPr lang="en-US" dirty="0"/>
              <a:t>Azure Event Grid Concepts</a:t>
            </a:r>
          </a:p>
        </p:txBody>
      </p:sp>
      <p:sp>
        <p:nvSpPr>
          <p:cNvPr id="3" name="Content Placeholder 2">
            <a:extLst>
              <a:ext uri="{FF2B5EF4-FFF2-40B4-BE49-F238E27FC236}">
                <a16:creationId xmlns:a16="http://schemas.microsoft.com/office/drawing/2014/main" id="{7DF63C38-8DB0-9F0E-D31C-2F751F0770E1}"/>
              </a:ext>
            </a:extLst>
          </p:cNvPr>
          <p:cNvSpPr>
            <a:spLocks noGrp="1"/>
          </p:cNvSpPr>
          <p:nvPr>
            <p:ph idx="1"/>
          </p:nvPr>
        </p:nvSpPr>
        <p:spPr/>
        <p:txBody>
          <a:bodyPr/>
          <a:lstStyle/>
          <a:p>
            <a:r>
              <a:rPr lang="en-US" dirty="0"/>
              <a:t>Events – What happened</a:t>
            </a:r>
          </a:p>
          <a:p>
            <a:r>
              <a:rPr lang="en-US" dirty="0"/>
              <a:t>Event Sources – Where the event happened</a:t>
            </a:r>
          </a:p>
          <a:p>
            <a:r>
              <a:rPr lang="en-US" dirty="0"/>
              <a:t>Topics – Endpoint where publishers send events</a:t>
            </a:r>
          </a:p>
          <a:p>
            <a:r>
              <a:rPr lang="en-US" dirty="0"/>
              <a:t>Event Subscriptions – Endpoint to route events</a:t>
            </a:r>
          </a:p>
          <a:p>
            <a:r>
              <a:rPr lang="en-US" dirty="0"/>
              <a:t>Event Handlers – App or service reacting to an event</a:t>
            </a:r>
          </a:p>
        </p:txBody>
      </p:sp>
    </p:spTree>
    <p:extLst>
      <p:ext uri="{BB962C8B-B14F-4D97-AF65-F5344CB8AC3E}">
        <p14:creationId xmlns:p14="http://schemas.microsoft.com/office/powerpoint/2010/main" val="41595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78D-0416-131F-842A-AA7E4B213A26}"/>
              </a:ext>
            </a:extLst>
          </p:cNvPr>
          <p:cNvSpPr>
            <a:spLocks noGrp="1"/>
          </p:cNvSpPr>
          <p:nvPr>
            <p:ph type="title"/>
          </p:nvPr>
        </p:nvSpPr>
        <p:spPr/>
        <p:txBody>
          <a:bodyPr/>
          <a:lstStyle/>
          <a:p>
            <a:r>
              <a:rPr lang="en-US" dirty="0"/>
              <a:t>Azure Event Grid Capabilities</a:t>
            </a:r>
          </a:p>
        </p:txBody>
      </p:sp>
      <p:sp>
        <p:nvSpPr>
          <p:cNvPr id="3" name="Rectangle: Rounded Corners 2">
            <a:extLst>
              <a:ext uri="{FF2B5EF4-FFF2-40B4-BE49-F238E27FC236}">
                <a16:creationId xmlns:a16="http://schemas.microsoft.com/office/drawing/2014/main" id="{B9E49752-68A3-3404-BF73-EEAB5AED25B1}"/>
              </a:ext>
            </a:extLst>
          </p:cNvPr>
          <p:cNvSpPr/>
          <p:nvPr/>
        </p:nvSpPr>
        <p:spPr>
          <a:xfrm>
            <a:off x="590774"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Simplicity</a:t>
            </a:r>
          </a:p>
        </p:txBody>
      </p:sp>
      <p:sp>
        <p:nvSpPr>
          <p:cNvPr id="4" name="Rectangle: Rounded Corners 3">
            <a:extLst>
              <a:ext uri="{FF2B5EF4-FFF2-40B4-BE49-F238E27FC236}">
                <a16:creationId xmlns:a16="http://schemas.microsoft.com/office/drawing/2014/main" id="{ECF0C5CF-1431-A882-8E8F-410E94767961}"/>
              </a:ext>
            </a:extLst>
          </p:cNvPr>
          <p:cNvSpPr/>
          <p:nvPr/>
        </p:nvSpPr>
        <p:spPr>
          <a:xfrm>
            <a:off x="3443343"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Advanced Filtering</a:t>
            </a:r>
          </a:p>
        </p:txBody>
      </p:sp>
      <p:sp>
        <p:nvSpPr>
          <p:cNvPr id="5" name="Rectangle: Rounded Corners 4">
            <a:extLst>
              <a:ext uri="{FF2B5EF4-FFF2-40B4-BE49-F238E27FC236}">
                <a16:creationId xmlns:a16="http://schemas.microsoft.com/office/drawing/2014/main" id="{5503F3F4-C1D6-6073-AA4D-3A6E7E8031DF}"/>
              </a:ext>
            </a:extLst>
          </p:cNvPr>
          <p:cNvSpPr/>
          <p:nvPr/>
        </p:nvSpPr>
        <p:spPr>
          <a:xfrm>
            <a:off x="6295912"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Fan-Out</a:t>
            </a:r>
          </a:p>
        </p:txBody>
      </p:sp>
      <p:sp>
        <p:nvSpPr>
          <p:cNvPr id="6" name="Rectangle: Rounded Corners 5">
            <a:extLst>
              <a:ext uri="{FF2B5EF4-FFF2-40B4-BE49-F238E27FC236}">
                <a16:creationId xmlns:a16="http://schemas.microsoft.com/office/drawing/2014/main" id="{BDDFA370-5E9A-CC8E-635A-447B7D735401}"/>
              </a:ext>
            </a:extLst>
          </p:cNvPr>
          <p:cNvSpPr/>
          <p:nvPr/>
        </p:nvSpPr>
        <p:spPr>
          <a:xfrm>
            <a:off x="9148481" y="2140775"/>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Reliability</a:t>
            </a:r>
          </a:p>
        </p:txBody>
      </p:sp>
      <p:sp>
        <p:nvSpPr>
          <p:cNvPr id="8" name="Rectangle: Rounded Corners 7">
            <a:extLst>
              <a:ext uri="{FF2B5EF4-FFF2-40B4-BE49-F238E27FC236}">
                <a16:creationId xmlns:a16="http://schemas.microsoft.com/office/drawing/2014/main" id="{DE65D8AB-6DD0-BF17-1F00-5393272DBD0E}"/>
              </a:ext>
            </a:extLst>
          </p:cNvPr>
          <p:cNvSpPr/>
          <p:nvPr/>
        </p:nvSpPr>
        <p:spPr>
          <a:xfrm>
            <a:off x="659802"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Pay-Per-Event</a:t>
            </a:r>
          </a:p>
        </p:txBody>
      </p:sp>
      <p:sp>
        <p:nvSpPr>
          <p:cNvPr id="9" name="Rectangle: Rounded Corners 8">
            <a:extLst>
              <a:ext uri="{FF2B5EF4-FFF2-40B4-BE49-F238E27FC236}">
                <a16:creationId xmlns:a16="http://schemas.microsoft.com/office/drawing/2014/main" id="{EF45BC78-070F-FC61-224E-DD12BC6A02CF}"/>
              </a:ext>
            </a:extLst>
          </p:cNvPr>
          <p:cNvSpPr/>
          <p:nvPr/>
        </p:nvSpPr>
        <p:spPr>
          <a:xfrm>
            <a:off x="3512371"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High Throughput</a:t>
            </a:r>
          </a:p>
        </p:txBody>
      </p:sp>
      <p:sp>
        <p:nvSpPr>
          <p:cNvPr id="10" name="Rectangle: Rounded Corners 9">
            <a:extLst>
              <a:ext uri="{FF2B5EF4-FFF2-40B4-BE49-F238E27FC236}">
                <a16:creationId xmlns:a16="http://schemas.microsoft.com/office/drawing/2014/main" id="{90E8302D-A5FC-5D6E-2D44-BCD534C35242}"/>
              </a:ext>
            </a:extLst>
          </p:cNvPr>
          <p:cNvSpPr/>
          <p:nvPr/>
        </p:nvSpPr>
        <p:spPr>
          <a:xfrm>
            <a:off x="6364940"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Built-In Events</a:t>
            </a:r>
          </a:p>
        </p:txBody>
      </p:sp>
      <p:sp>
        <p:nvSpPr>
          <p:cNvPr id="11" name="Rectangle: Rounded Corners 10">
            <a:extLst>
              <a:ext uri="{FF2B5EF4-FFF2-40B4-BE49-F238E27FC236}">
                <a16:creationId xmlns:a16="http://schemas.microsoft.com/office/drawing/2014/main" id="{0CEE5622-28D7-FE12-33F9-1E6B403FB7D7}"/>
              </a:ext>
            </a:extLst>
          </p:cNvPr>
          <p:cNvSpPr/>
          <p:nvPr/>
        </p:nvSpPr>
        <p:spPr>
          <a:xfrm>
            <a:off x="9217509" y="3835107"/>
            <a:ext cx="2452744" cy="1183341"/>
          </a:xfrm>
          <a:prstGeom prst="roundRect">
            <a:avLst/>
          </a:prstGeom>
          <a:solidFill>
            <a:srgbClr val="C8F7C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Custom Events</a:t>
            </a:r>
          </a:p>
        </p:txBody>
      </p:sp>
    </p:spTree>
    <p:extLst>
      <p:ext uri="{BB962C8B-B14F-4D97-AF65-F5344CB8AC3E}">
        <p14:creationId xmlns:p14="http://schemas.microsoft.com/office/powerpoint/2010/main" val="22409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AB334E4-90DD-5CDF-0D65-52D9D8FB5BCD}"/>
              </a:ext>
            </a:extLst>
          </p:cNvPr>
          <p:cNvSpPr/>
          <p:nvPr/>
        </p:nvSpPr>
        <p:spPr>
          <a:xfrm>
            <a:off x="535709" y="1039091"/>
            <a:ext cx="10806546" cy="4779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4">
            <a:extLst>
              <a:ext uri="{FF2B5EF4-FFF2-40B4-BE49-F238E27FC236}">
                <a16:creationId xmlns:a16="http://schemas.microsoft.com/office/drawing/2014/main" id="{D491F3AF-CE98-98C1-1A39-4F064A320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3F72656C-1EDF-5A0F-20CB-62E16E996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9F1BDC-1F31-8279-3DF6-FF3FF47C2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368178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3"/>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384432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spTree>
    <p:extLst>
      <p:ext uri="{BB962C8B-B14F-4D97-AF65-F5344CB8AC3E}">
        <p14:creationId xmlns:p14="http://schemas.microsoft.com/office/powerpoint/2010/main" val="405657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4087-BF0C-F176-D298-6D290925690F}"/>
              </a:ext>
            </a:extLst>
          </p:cNvPr>
          <p:cNvSpPr>
            <a:spLocks noGrp="1"/>
          </p:cNvSpPr>
          <p:nvPr>
            <p:ph type="title"/>
          </p:nvPr>
        </p:nvSpPr>
        <p:spPr/>
        <p:txBody>
          <a:bodyPr/>
          <a:lstStyle/>
          <a:p>
            <a:r>
              <a:rPr lang="en-US" dirty="0"/>
              <a:t>Azure Event Grid Possibilities</a:t>
            </a:r>
          </a:p>
        </p:txBody>
      </p:sp>
      <p:pic>
        <p:nvPicPr>
          <p:cNvPr id="9" name="Picture 8">
            <a:extLst>
              <a:ext uri="{FF2B5EF4-FFF2-40B4-BE49-F238E27FC236}">
                <a16:creationId xmlns:a16="http://schemas.microsoft.com/office/drawing/2014/main" id="{2B229E86-3667-F77C-E429-4DBD95F2CBF7}"/>
              </a:ext>
            </a:extLst>
          </p:cNvPr>
          <p:cNvPicPr>
            <a:picLocks noChangeAspect="1"/>
          </p:cNvPicPr>
          <p:nvPr/>
        </p:nvPicPr>
        <p:blipFill>
          <a:blip r:embed="rId3"/>
          <a:stretch>
            <a:fillRect/>
          </a:stretch>
        </p:blipFill>
        <p:spPr>
          <a:xfrm>
            <a:off x="6537104" y="1685925"/>
            <a:ext cx="4620270" cy="2162477"/>
          </a:xfrm>
          <a:prstGeom prst="rect">
            <a:avLst/>
          </a:prstGeom>
        </p:spPr>
      </p:pic>
      <p:pic>
        <p:nvPicPr>
          <p:cNvPr id="11" name="Picture 10">
            <a:extLst>
              <a:ext uri="{FF2B5EF4-FFF2-40B4-BE49-F238E27FC236}">
                <a16:creationId xmlns:a16="http://schemas.microsoft.com/office/drawing/2014/main" id="{D1DD08C6-D211-0022-6D1E-3E90BDF4E31B}"/>
              </a:ext>
            </a:extLst>
          </p:cNvPr>
          <p:cNvPicPr>
            <a:picLocks noChangeAspect="1"/>
          </p:cNvPicPr>
          <p:nvPr/>
        </p:nvPicPr>
        <p:blipFill>
          <a:blip r:embed="rId4"/>
          <a:stretch>
            <a:fillRect/>
          </a:stretch>
        </p:blipFill>
        <p:spPr>
          <a:xfrm>
            <a:off x="577364" y="1690688"/>
            <a:ext cx="5077534" cy="2152950"/>
          </a:xfrm>
          <a:prstGeom prst="rect">
            <a:avLst/>
          </a:prstGeom>
        </p:spPr>
      </p:pic>
      <p:pic>
        <p:nvPicPr>
          <p:cNvPr id="13" name="Picture 12">
            <a:extLst>
              <a:ext uri="{FF2B5EF4-FFF2-40B4-BE49-F238E27FC236}">
                <a16:creationId xmlns:a16="http://schemas.microsoft.com/office/drawing/2014/main" id="{1CA9CAFD-1AD1-F27A-06B9-44DA540735E6}"/>
              </a:ext>
            </a:extLst>
          </p:cNvPr>
          <p:cNvPicPr>
            <a:picLocks noChangeAspect="1"/>
          </p:cNvPicPr>
          <p:nvPr/>
        </p:nvPicPr>
        <p:blipFill>
          <a:blip r:embed="rId5"/>
          <a:stretch>
            <a:fillRect/>
          </a:stretch>
        </p:blipFill>
        <p:spPr>
          <a:xfrm>
            <a:off x="4538445" y="4068911"/>
            <a:ext cx="3115110" cy="2210108"/>
          </a:xfrm>
          <a:prstGeom prst="rect">
            <a:avLst/>
          </a:prstGeom>
        </p:spPr>
      </p:pic>
    </p:spTree>
    <p:extLst>
      <p:ext uri="{BB962C8B-B14F-4D97-AF65-F5344CB8AC3E}">
        <p14:creationId xmlns:p14="http://schemas.microsoft.com/office/powerpoint/2010/main" val="499491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8AAA-EE29-9078-8949-78F880938480}"/>
              </a:ext>
            </a:extLst>
          </p:cNvPr>
          <p:cNvSpPr>
            <a:spLocks noGrp="1"/>
          </p:cNvSpPr>
          <p:nvPr>
            <p:ph type="title"/>
          </p:nvPr>
        </p:nvSpPr>
        <p:spPr/>
        <p:txBody>
          <a:bodyPr/>
          <a:lstStyle/>
          <a:p>
            <a:r>
              <a:rPr lang="en-US" dirty="0"/>
              <a:t>Delivered Solution</a:t>
            </a:r>
          </a:p>
        </p:txBody>
      </p:sp>
      <p:sp>
        <p:nvSpPr>
          <p:cNvPr id="3" name="Text Placeholder 2">
            <a:extLst>
              <a:ext uri="{FF2B5EF4-FFF2-40B4-BE49-F238E27FC236}">
                <a16:creationId xmlns:a16="http://schemas.microsoft.com/office/drawing/2014/main" id="{8F7FB625-4038-25F2-702A-709D028713AE}"/>
              </a:ext>
            </a:extLst>
          </p:cNvPr>
          <p:cNvSpPr>
            <a:spLocks noGrp="1"/>
          </p:cNvSpPr>
          <p:nvPr>
            <p:ph type="body" idx="1"/>
          </p:nvPr>
        </p:nvSpPr>
        <p:spPr/>
        <p:txBody>
          <a:bodyPr/>
          <a:lstStyle/>
          <a:p>
            <a:r>
              <a:rPr lang="en-US" dirty="0"/>
              <a:t>Automation Using Azure Event Grid</a:t>
            </a:r>
          </a:p>
        </p:txBody>
      </p:sp>
    </p:spTree>
    <p:extLst>
      <p:ext uri="{BB962C8B-B14F-4D97-AF65-F5344CB8AC3E}">
        <p14:creationId xmlns:p14="http://schemas.microsoft.com/office/powerpoint/2010/main" val="13395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2F85-C334-0CA0-1ED8-E218CAFC100B}"/>
              </a:ext>
            </a:extLst>
          </p:cNvPr>
          <p:cNvSpPr>
            <a:spLocks noGrp="1"/>
          </p:cNvSpPr>
          <p:nvPr>
            <p:ph type="title"/>
          </p:nvPr>
        </p:nvSpPr>
        <p:spPr/>
        <p:txBody>
          <a:bodyPr/>
          <a:lstStyle/>
          <a:p>
            <a:r>
              <a:rPr lang="en-US" dirty="0"/>
              <a:t>Blob Trigger vs Event Grid Trigger</a:t>
            </a:r>
          </a:p>
        </p:txBody>
      </p:sp>
      <p:sp>
        <p:nvSpPr>
          <p:cNvPr id="3" name="Content Placeholder 2">
            <a:extLst>
              <a:ext uri="{FF2B5EF4-FFF2-40B4-BE49-F238E27FC236}">
                <a16:creationId xmlns:a16="http://schemas.microsoft.com/office/drawing/2014/main" id="{4D8ED0BF-7F7D-28BD-EBDC-A4F50E5AC692}"/>
              </a:ext>
            </a:extLst>
          </p:cNvPr>
          <p:cNvSpPr>
            <a:spLocks noGrp="1"/>
          </p:cNvSpPr>
          <p:nvPr>
            <p:ph idx="1"/>
          </p:nvPr>
        </p:nvSpPr>
        <p:spPr/>
        <p:txBody>
          <a:bodyPr/>
          <a:lstStyle/>
          <a:p>
            <a:r>
              <a:rPr lang="en-US" dirty="0"/>
              <a:t>Use Event Grid trigger instead of Blob storage trigger:</a:t>
            </a:r>
          </a:p>
          <a:p>
            <a:pPr lvl="1"/>
            <a:r>
              <a:rPr lang="en-US" dirty="0"/>
              <a:t>Blob storage accounts</a:t>
            </a:r>
          </a:p>
          <a:p>
            <a:pPr lvl="1"/>
            <a:r>
              <a:rPr lang="en-US" dirty="0"/>
              <a:t>High scale</a:t>
            </a:r>
          </a:p>
          <a:p>
            <a:pPr lvl="1"/>
            <a:r>
              <a:rPr lang="en-US" dirty="0"/>
              <a:t>Minimizing latency</a:t>
            </a:r>
          </a:p>
          <a:p>
            <a:pPr lvl="1"/>
            <a:r>
              <a:rPr lang="en-US" dirty="0"/>
              <a:t>Blob delete events</a:t>
            </a:r>
          </a:p>
        </p:txBody>
      </p:sp>
    </p:spTree>
    <p:extLst>
      <p:ext uri="{BB962C8B-B14F-4D97-AF65-F5344CB8AC3E}">
        <p14:creationId xmlns:p14="http://schemas.microsoft.com/office/powerpoint/2010/main" val="248914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fontScale="92500" lnSpcReduction="10000"/>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pPr lvl="2"/>
            <a:r>
              <a:rPr lang="en-US" dirty="0"/>
              <a:t>Provide a rest endpoint that could be called when necessary</a:t>
            </a:r>
          </a:p>
          <a:p>
            <a:pPr lvl="2"/>
            <a:r>
              <a:rPr lang="en-US" dirty="0"/>
              <a:t>When source images are deleted, delete the generated image (configurable)</a:t>
            </a:r>
          </a:p>
          <a:p>
            <a:pPr lvl="1"/>
            <a:endParaRPr lang="en-US" dirty="0"/>
          </a:p>
          <a:p>
            <a:endParaRPr lang="en-US" dirty="0"/>
          </a:p>
        </p:txBody>
      </p:sp>
    </p:spTree>
    <p:extLst>
      <p:ext uri="{BB962C8B-B14F-4D97-AF65-F5344CB8AC3E}">
        <p14:creationId xmlns:p14="http://schemas.microsoft.com/office/powerpoint/2010/main" val="17225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7ECC-6B3E-F24B-8A5D-F76C674126CD}"/>
              </a:ext>
            </a:extLst>
          </p:cNvPr>
          <p:cNvSpPr>
            <a:spLocks noGrp="1"/>
          </p:cNvSpPr>
          <p:nvPr>
            <p:ph type="title"/>
          </p:nvPr>
        </p:nvSpPr>
        <p:spPr/>
        <p:txBody>
          <a:bodyPr/>
          <a:lstStyle/>
          <a:p>
            <a:r>
              <a:rPr lang="en-US" dirty="0"/>
              <a:t>Architecture</a:t>
            </a:r>
          </a:p>
        </p:txBody>
      </p:sp>
      <p:pic>
        <p:nvPicPr>
          <p:cNvPr id="5124" name="Picture 4">
            <a:extLst>
              <a:ext uri="{FF2B5EF4-FFF2-40B4-BE49-F238E27FC236}">
                <a16:creationId xmlns:a16="http://schemas.microsoft.com/office/drawing/2014/main" id="{14FDA7FD-B09E-ADB9-5D91-74118817B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490" y="95250"/>
            <a:ext cx="5057775"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0604-6C13-432F-9A50-FC60239B7024}"/>
              </a:ext>
            </a:extLst>
          </p:cNvPr>
          <p:cNvSpPr>
            <a:spLocks noGrp="1"/>
          </p:cNvSpPr>
          <p:nvPr>
            <p:ph type="title"/>
          </p:nvPr>
        </p:nvSpPr>
        <p:spPr/>
        <p:txBody>
          <a:bodyPr/>
          <a:lstStyle/>
          <a:p>
            <a:r>
              <a:rPr lang="en-US" dirty="0"/>
              <a:t>Process</a:t>
            </a:r>
          </a:p>
        </p:txBody>
      </p:sp>
      <p:sp>
        <p:nvSpPr>
          <p:cNvPr id="6" name="Rectangle 5">
            <a:extLst>
              <a:ext uri="{FF2B5EF4-FFF2-40B4-BE49-F238E27FC236}">
                <a16:creationId xmlns:a16="http://schemas.microsoft.com/office/drawing/2014/main" id="{12069A36-BE4D-F764-DDE4-82B7FD8683D9}"/>
              </a:ext>
            </a:extLst>
          </p:cNvPr>
          <p:cNvSpPr/>
          <p:nvPr/>
        </p:nvSpPr>
        <p:spPr>
          <a:xfrm>
            <a:off x="3881716"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added to subscribed container/path</a:t>
            </a:r>
          </a:p>
        </p:txBody>
      </p:sp>
      <p:sp>
        <p:nvSpPr>
          <p:cNvPr id="7" name="Diamond 6">
            <a:extLst>
              <a:ext uri="{FF2B5EF4-FFF2-40B4-BE49-F238E27FC236}">
                <a16:creationId xmlns:a16="http://schemas.microsoft.com/office/drawing/2014/main" id="{ADAA7E95-A71E-55F0-BB4F-7EE148F12B24}"/>
              </a:ext>
            </a:extLst>
          </p:cNvPr>
          <p:cNvSpPr/>
          <p:nvPr/>
        </p:nvSpPr>
        <p:spPr>
          <a:xfrm>
            <a:off x="4347181"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79C021-0F1C-8F65-054F-739419B85932}"/>
              </a:ext>
            </a:extLst>
          </p:cNvPr>
          <p:cNvSpPr txBox="1"/>
          <p:nvPr/>
        </p:nvSpPr>
        <p:spPr>
          <a:xfrm>
            <a:off x="4370041"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9" name="Diamond 8">
            <a:extLst>
              <a:ext uri="{FF2B5EF4-FFF2-40B4-BE49-F238E27FC236}">
                <a16:creationId xmlns:a16="http://schemas.microsoft.com/office/drawing/2014/main" id="{1AEED73A-B69A-93FB-8177-2395C0FA0E9E}"/>
              </a:ext>
            </a:extLst>
          </p:cNvPr>
          <p:cNvSpPr/>
          <p:nvPr/>
        </p:nvSpPr>
        <p:spPr>
          <a:xfrm>
            <a:off x="4349674"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202A708-0AA7-E71C-F406-7EAB9EFC511B}"/>
              </a:ext>
            </a:extLst>
          </p:cNvPr>
          <p:cNvSpPr txBox="1"/>
          <p:nvPr/>
        </p:nvSpPr>
        <p:spPr>
          <a:xfrm>
            <a:off x="4292048"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11" name="Rectangle 10">
            <a:extLst>
              <a:ext uri="{FF2B5EF4-FFF2-40B4-BE49-F238E27FC236}">
                <a16:creationId xmlns:a16="http://schemas.microsoft.com/office/drawing/2014/main" id="{86CFC094-C375-78FF-4727-C4AFFC76BE9F}"/>
              </a:ext>
            </a:extLst>
          </p:cNvPr>
          <p:cNvSpPr/>
          <p:nvPr/>
        </p:nvSpPr>
        <p:spPr>
          <a:xfrm>
            <a:off x="1923825"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12" name="Rectangle 11">
            <a:extLst>
              <a:ext uri="{FF2B5EF4-FFF2-40B4-BE49-F238E27FC236}">
                <a16:creationId xmlns:a16="http://schemas.microsoft.com/office/drawing/2014/main" id="{1EBE2D95-0512-99F8-2A9B-E7A9B57E4EA5}"/>
              </a:ext>
            </a:extLst>
          </p:cNvPr>
          <p:cNvSpPr/>
          <p:nvPr/>
        </p:nvSpPr>
        <p:spPr>
          <a:xfrm>
            <a:off x="3879223"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the thumbnail using configuration</a:t>
            </a:r>
          </a:p>
        </p:txBody>
      </p:sp>
      <p:sp>
        <p:nvSpPr>
          <p:cNvPr id="13" name="Rectangle 12">
            <a:extLst>
              <a:ext uri="{FF2B5EF4-FFF2-40B4-BE49-F238E27FC236}">
                <a16:creationId xmlns:a16="http://schemas.microsoft.com/office/drawing/2014/main" id="{805597C6-CE6F-24C1-E9CE-CA005192FCC7}"/>
              </a:ext>
            </a:extLst>
          </p:cNvPr>
          <p:cNvSpPr/>
          <p:nvPr/>
        </p:nvSpPr>
        <p:spPr>
          <a:xfrm>
            <a:off x="3881716"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14" name="Hexagon 13">
            <a:extLst>
              <a:ext uri="{FF2B5EF4-FFF2-40B4-BE49-F238E27FC236}">
                <a16:creationId xmlns:a16="http://schemas.microsoft.com/office/drawing/2014/main" id="{E739E48A-EBF7-EE25-5207-320552918A5E}"/>
              </a:ext>
            </a:extLst>
          </p:cNvPr>
          <p:cNvSpPr/>
          <p:nvPr/>
        </p:nvSpPr>
        <p:spPr>
          <a:xfrm>
            <a:off x="4370041"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16" name="Straight Arrow Connector 15">
            <a:extLst>
              <a:ext uri="{FF2B5EF4-FFF2-40B4-BE49-F238E27FC236}">
                <a16:creationId xmlns:a16="http://schemas.microsoft.com/office/drawing/2014/main" id="{D9DECF57-2EA0-08E7-B880-3869DA7E2024}"/>
              </a:ext>
            </a:extLst>
          </p:cNvPr>
          <p:cNvCxnSpPr>
            <a:stCxn id="6" idx="2"/>
            <a:endCxn id="7" idx="0"/>
          </p:cNvCxnSpPr>
          <p:nvPr/>
        </p:nvCxnSpPr>
        <p:spPr>
          <a:xfrm flipH="1">
            <a:off x="4804381"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ADDB22-CE87-6ED9-FCE7-A63DD24E4932}"/>
              </a:ext>
            </a:extLst>
          </p:cNvPr>
          <p:cNvCxnSpPr>
            <a:stCxn id="7" idx="2"/>
            <a:endCxn id="9" idx="0"/>
          </p:cNvCxnSpPr>
          <p:nvPr/>
        </p:nvCxnSpPr>
        <p:spPr>
          <a:xfrm>
            <a:off x="4804381"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3A227-74BB-5D3F-2473-BABFBAD705A0}"/>
              </a:ext>
            </a:extLst>
          </p:cNvPr>
          <p:cNvCxnSpPr>
            <a:stCxn id="9" idx="2"/>
            <a:endCxn id="12" idx="0"/>
          </p:cNvCxnSpPr>
          <p:nvPr/>
        </p:nvCxnSpPr>
        <p:spPr>
          <a:xfrm flipH="1">
            <a:off x="4804381"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0D2E4A-AFF9-C88C-448E-D2C5DFD930E6}"/>
              </a:ext>
            </a:extLst>
          </p:cNvPr>
          <p:cNvCxnSpPr>
            <a:stCxn id="12" idx="2"/>
            <a:endCxn id="13" idx="0"/>
          </p:cNvCxnSpPr>
          <p:nvPr/>
        </p:nvCxnSpPr>
        <p:spPr>
          <a:xfrm>
            <a:off x="4804381"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B195EF-CE19-E2F6-82D0-4820DFA0A121}"/>
              </a:ext>
            </a:extLst>
          </p:cNvPr>
          <p:cNvCxnSpPr>
            <a:stCxn id="13" idx="2"/>
          </p:cNvCxnSpPr>
          <p:nvPr/>
        </p:nvCxnSpPr>
        <p:spPr>
          <a:xfrm>
            <a:off x="4806874"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4BA98DE-4BCD-85FE-7E85-7D3842EC8CEA}"/>
              </a:ext>
            </a:extLst>
          </p:cNvPr>
          <p:cNvCxnSpPr>
            <a:stCxn id="7" idx="3"/>
            <a:endCxn id="14" idx="0"/>
          </p:cNvCxnSpPr>
          <p:nvPr/>
        </p:nvCxnSpPr>
        <p:spPr>
          <a:xfrm>
            <a:off x="5261581"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6BD2EF-F371-D498-67F4-636498D74B82}"/>
              </a:ext>
            </a:extLst>
          </p:cNvPr>
          <p:cNvCxnSpPr>
            <a:stCxn id="11" idx="2"/>
            <a:endCxn id="14" idx="3"/>
          </p:cNvCxnSpPr>
          <p:nvPr/>
        </p:nvCxnSpPr>
        <p:spPr>
          <a:xfrm rot="16200000" flipH="1">
            <a:off x="2113421"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EC3B13-E0EA-60B5-4E90-B10455099119}"/>
              </a:ext>
            </a:extLst>
          </p:cNvPr>
          <p:cNvCxnSpPr>
            <a:stCxn id="9" idx="1"/>
            <a:endCxn id="11" idx="3"/>
          </p:cNvCxnSpPr>
          <p:nvPr/>
        </p:nvCxnSpPr>
        <p:spPr>
          <a:xfrm flipH="1">
            <a:off x="3774141"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ECEAB34-FACD-F17F-7886-199F9FD783FD}"/>
              </a:ext>
            </a:extLst>
          </p:cNvPr>
          <p:cNvSpPr/>
          <p:nvPr/>
        </p:nvSpPr>
        <p:spPr>
          <a:xfrm>
            <a:off x="8604323" y="149970"/>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Blob deleted from subscribed container/path</a:t>
            </a:r>
          </a:p>
        </p:txBody>
      </p:sp>
      <p:sp>
        <p:nvSpPr>
          <p:cNvPr id="50" name="Diamond 49">
            <a:extLst>
              <a:ext uri="{FF2B5EF4-FFF2-40B4-BE49-F238E27FC236}">
                <a16:creationId xmlns:a16="http://schemas.microsoft.com/office/drawing/2014/main" id="{EB0368C5-DE7A-384F-73CC-2C3731E1B72D}"/>
              </a:ext>
            </a:extLst>
          </p:cNvPr>
          <p:cNvSpPr/>
          <p:nvPr/>
        </p:nvSpPr>
        <p:spPr>
          <a:xfrm>
            <a:off x="9069788" y="1271183"/>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C176085D-B181-D225-6E44-1AD5400D916C}"/>
              </a:ext>
            </a:extLst>
          </p:cNvPr>
          <p:cNvSpPr txBox="1"/>
          <p:nvPr/>
        </p:nvSpPr>
        <p:spPr>
          <a:xfrm>
            <a:off x="9092648" y="1319304"/>
            <a:ext cx="955133" cy="830997"/>
          </a:xfrm>
          <a:prstGeom prst="rect">
            <a:avLst/>
          </a:prstGeom>
          <a:noFill/>
        </p:spPr>
        <p:txBody>
          <a:bodyPr wrap="none" rtlCol="0">
            <a:spAutoFit/>
          </a:bodyPr>
          <a:lstStyle/>
          <a:p>
            <a:pPr algn="ctr"/>
            <a:r>
              <a:rPr lang="en-US" sz="1600" dirty="0"/>
              <a:t>Resizable</a:t>
            </a:r>
          </a:p>
          <a:p>
            <a:pPr algn="ctr"/>
            <a:r>
              <a:rPr lang="en-US" sz="1600" dirty="0"/>
              <a:t>Image</a:t>
            </a:r>
          </a:p>
          <a:p>
            <a:pPr algn="ctr"/>
            <a:r>
              <a:rPr lang="en-US" sz="1600" dirty="0"/>
              <a:t>Type?</a:t>
            </a:r>
          </a:p>
        </p:txBody>
      </p:sp>
      <p:sp>
        <p:nvSpPr>
          <p:cNvPr id="52" name="Diamond 51">
            <a:extLst>
              <a:ext uri="{FF2B5EF4-FFF2-40B4-BE49-F238E27FC236}">
                <a16:creationId xmlns:a16="http://schemas.microsoft.com/office/drawing/2014/main" id="{21F74A1E-615C-F9AF-EA25-CB468D96A503}"/>
              </a:ext>
            </a:extLst>
          </p:cNvPr>
          <p:cNvSpPr/>
          <p:nvPr/>
        </p:nvSpPr>
        <p:spPr>
          <a:xfrm>
            <a:off x="9072281" y="2403154"/>
            <a:ext cx="914400" cy="914400"/>
          </a:xfrm>
          <a:prstGeom prst="diamond">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9F1A6B7-E361-E350-2098-20469D8C3A91}"/>
              </a:ext>
            </a:extLst>
          </p:cNvPr>
          <p:cNvSpPr txBox="1"/>
          <p:nvPr/>
        </p:nvSpPr>
        <p:spPr>
          <a:xfrm>
            <a:off x="9014655" y="2594330"/>
            <a:ext cx="1070386" cy="584775"/>
          </a:xfrm>
          <a:prstGeom prst="rect">
            <a:avLst/>
          </a:prstGeom>
          <a:noFill/>
        </p:spPr>
        <p:txBody>
          <a:bodyPr wrap="square" rtlCol="0">
            <a:spAutoFit/>
          </a:bodyPr>
          <a:lstStyle/>
          <a:p>
            <a:pPr algn="ctr"/>
            <a:r>
              <a:rPr lang="en-US" sz="1600" dirty="0"/>
              <a:t>Config in</a:t>
            </a:r>
          </a:p>
          <a:p>
            <a:pPr algn="ctr"/>
            <a:r>
              <a:rPr lang="en-US" sz="1600" dirty="0"/>
              <a:t>Database?</a:t>
            </a:r>
          </a:p>
        </p:txBody>
      </p:sp>
      <p:sp>
        <p:nvSpPr>
          <p:cNvPr id="54" name="Rectangle 53">
            <a:extLst>
              <a:ext uri="{FF2B5EF4-FFF2-40B4-BE49-F238E27FC236}">
                <a16:creationId xmlns:a16="http://schemas.microsoft.com/office/drawing/2014/main" id="{7D92C55D-1AB7-DC2D-447B-D0B196DE4C38}"/>
              </a:ext>
            </a:extLst>
          </p:cNvPr>
          <p:cNvSpPr/>
          <p:nvPr/>
        </p:nvSpPr>
        <p:spPr>
          <a:xfrm>
            <a:off x="6646432" y="2414169"/>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error</a:t>
            </a:r>
          </a:p>
        </p:txBody>
      </p:sp>
      <p:sp>
        <p:nvSpPr>
          <p:cNvPr id="55" name="Rectangle 54">
            <a:extLst>
              <a:ext uri="{FF2B5EF4-FFF2-40B4-BE49-F238E27FC236}">
                <a16:creationId xmlns:a16="http://schemas.microsoft.com/office/drawing/2014/main" id="{43825C0D-FC0A-B94E-7929-B60FFDE6CF79}"/>
              </a:ext>
            </a:extLst>
          </p:cNvPr>
          <p:cNvSpPr/>
          <p:nvPr/>
        </p:nvSpPr>
        <p:spPr>
          <a:xfrm>
            <a:off x="8601830" y="3535125"/>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Delete the previously created thumbnail</a:t>
            </a:r>
          </a:p>
        </p:txBody>
      </p:sp>
      <p:sp>
        <p:nvSpPr>
          <p:cNvPr id="56" name="Rectangle 55">
            <a:extLst>
              <a:ext uri="{FF2B5EF4-FFF2-40B4-BE49-F238E27FC236}">
                <a16:creationId xmlns:a16="http://schemas.microsoft.com/office/drawing/2014/main" id="{0B72A741-1DC9-302D-41B4-D4CA24DE9C34}"/>
              </a:ext>
            </a:extLst>
          </p:cNvPr>
          <p:cNvSpPr/>
          <p:nvPr/>
        </p:nvSpPr>
        <p:spPr>
          <a:xfrm>
            <a:off x="8604323" y="4704686"/>
            <a:ext cx="1850316" cy="903642"/>
          </a:xfrm>
          <a:prstGeom prst="rect">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the action</a:t>
            </a:r>
          </a:p>
        </p:txBody>
      </p:sp>
      <p:sp>
        <p:nvSpPr>
          <p:cNvPr id="57" name="Hexagon 56">
            <a:extLst>
              <a:ext uri="{FF2B5EF4-FFF2-40B4-BE49-F238E27FC236}">
                <a16:creationId xmlns:a16="http://schemas.microsoft.com/office/drawing/2014/main" id="{D7ED7178-B768-AD56-7430-CB841A1E1826}"/>
              </a:ext>
            </a:extLst>
          </p:cNvPr>
          <p:cNvSpPr/>
          <p:nvPr/>
        </p:nvSpPr>
        <p:spPr>
          <a:xfrm>
            <a:off x="9092648" y="5874247"/>
            <a:ext cx="914400" cy="871493"/>
          </a:xfrm>
          <a:prstGeom prst="hexagon">
            <a:avLst/>
          </a:prstGeom>
          <a:solidFill>
            <a:srgbClr val="C8F7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Done</a:t>
            </a:r>
          </a:p>
        </p:txBody>
      </p:sp>
      <p:cxnSp>
        <p:nvCxnSpPr>
          <p:cNvPr id="58" name="Straight Arrow Connector 57">
            <a:extLst>
              <a:ext uri="{FF2B5EF4-FFF2-40B4-BE49-F238E27FC236}">
                <a16:creationId xmlns:a16="http://schemas.microsoft.com/office/drawing/2014/main" id="{AD3B0B49-246D-DDC9-6E5D-4D1F32995795}"/>
              </a:ext>
            </a:extLst>
          </p:cNvPr>
          <p:cNvCxnSpPr>
            <a:stCxn id="49" idx="2"/>
            <a:endCxn id="50" idx="0"/>
          </p:cNvCxnSpPr>
          <p:nvPr/>
        </p:nvCxnSpPr>
        <p:spPr>
          <a:xfrm flipH="1">
            <a:off x="9526988" y="1053612"/>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146F563-C76C-9513-F079-A1600F797048}"/>
              </a:ext>
            </a:extLst>
          </p:cNvPr>
          <p:cNvCxnSpPr>
            <a:stCxn id="50" idx="2"/>
            <a:endCxn id="52" idx="0"/>
          </p:cNvCxnSpPr>
          <p:nvPr/>
        </p:nvCxnSpPr>
        <p:spPr>
          <a:xfrm>
            <a:off x="9526988" y="2185583"/>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A56F7FB-B3E3-D09C-3627-871EB6955F34}"/>
              </a:ext>
            </a:extLst>
          </p:cNvPr>
          <p:cNvCxnSpPr>
            <a:stCxn id="52" idx="2"/>
            <a:endCxn id="55" idx="0"/>
          </p:cNvCxnSpPr>
          <p:nvPr/>
        </p:nvCxnSpPr>
        <p:spPr>
          <a:xfrm flipH="1">
            <a:off x="9526988" y="3317554"/>
            <a:ext cx="2493" cy="21757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238236F-B0E0-3388-9641-65F3DB9F2BDA}"/>
              </a:ext>
            </a:extLst>
          </p:cNvPr>
          <p:cNvCxnSpPr>
            <a:stCxn id="55" idx="2"/>
            <a:endCxn id="56" idx="0"/>
          </p:cNvCxnSpPr>
          <p:nvPr/>
        </p:nvCxnSpPr>
        <p:spPr>
          <a:xfrm>
            <a:off x="9526988" y="4438767"/>
            <a:ext cx="2493"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DE4F8B0-206D-7ACF-59EC-9477419E7B76}"/>
              </a:ext>
            </a:extLst>
          </p:cNvPr>
          <p:cNvCxnSpPr>
            <a:stCxn id="56" idx="2"/>
          </p:cNvCxnSpPr>
          <p:nvPr/>
        </p:nvCxnSpPr>
        <p:spPr>
          <a:xfrm>
            <a:off x="9529481" y="5608328"/>
            <a:ext cx="0" cy="26591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731FC35E-61C9-98C1-2D8E-45FABED8DD6D}"/>
              </a:ext>
            </a:extLst>
          </p:cNvPr>
          <p:cNvCxnSpPr>
            <a:stCxn id="50" idx="3"/>
            <a:endCxn id="57" idx="0"/>
          </p:cNvCxnSpPr>
          <p:nvPr/>
        </p:nvCxnSpPr>
        <p:spPr>
          <a:xfrm>
            <a:off x="9984188" y="1728383"/>
            <a:ext cx="22860" cy="4581611"/>
          </a:xfrm>
          <a:prstGeom prst="bentConnector3">
            <a:avLst>
              <a:gd name="adj1" fmla="val 3766667"/>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1EAE626-FE59-FD7F-6746-031F4112A193}"/>
              </a:ext>
            </a:extLst>
          </p:cNvPr>
          <p:cNvCxnSpPr>
            <a:stCxn id="54" idx="2"/>
            <a:endCxn id="57" idx="3"/>
          </p:cNvCxnSpPr>
          <p:nvPr/>
        </p:nvCxnSpPr>
        <p:spPr>
          <a:xfrm rot="16200000" flipH="1">
            <a:off x="6836028" y="4053373"/>
            <a:ext cx="2992183" cy="1521058"/>
          </a:xfrm>
          <a:prstGeom prst="bentConnector2">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AA8CD-8C98-A104-F3CC-9AA4A910F483}"/>
              </a:ext>
            </a:extLst>
          </p:cNvPr>
          <p:cNvCxnSpPr>
            <a:stCxn id="52" idx="1"/>
            <a:endCxn id="54" idx="3"/>
          </p:cNvCxnSpPr>
          <p:nvPr/>
        </p:nvCxnSpPr>
        <p:spPr>
          <a:xfrm flipH="1">
            <a:off x="8496748" y="2860354"/>
            <a:ext cx="575533" cy="56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3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2" grpId="0" animBg="1"/>
      <p:bldP spid="53" grpId="0"/>
      <p:bldP spid="54" grpId="0" animBg="1"/>
      <p:bldP spid="55" grpId="0" animBg="1"/>
      <p:bldP spid="56" grpId="0" animBg="1"/>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3E02-8F9F-9B84-EB4C-7B654CF4477D}"/>
              </a:ext>
            </a:extLst>
          </p:cNvPr>
          <p:cNvSpPr>
            <a:spLocks noGrp="1"/>
          </p:cNvSpPr>
          <p:nvPr>
            <p:ph type="title"/>
          </p:nvPr>
        </p:nvSpPr>
        <p:spPr/>
        <p:txBody>
          <a:bodyPr/>
          <a:lstStyle/>
          <a:p>
            <a:r>
              <a:rPr lang="en-US" dirty="0"/>
              <a:t>Solution Walkthrough</a:t>
            </a:r>
          </a:p>
        </p:txBody>
      </p:sp>
      <p:pic>
        <p:nvPicPr>
          <p:cNvPr id="6" name="Content Placeholder 5">
            <a:extLst>
              <a:ext uri="{FF2B5EF4-FFF2-40B4-BE49-F238E27FC236}">
                <a16:creationId xmlns:a16="http://schemas.microsoft.com/office/drawing/2014/main" id="{2CBC9F4C-C872-43DF-D60B-C613C26B1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0FA565C6-B9EE-35A5-73EF-322522966234}"/>
              </a:ext>
            </a:extLst>
          </p:cNvPr>
          <p:cNvSpPr>
            <a:spLocks noGrp="1"/>
          </p:cNvSpPr>
          <p:nvPr>
            <p:ph type="body" sz="half" idx="2"/>
          </p:nvPr>
        </p:nvSpPr>
        <p:spPr/>
        <p:txBody>
          <a:bodyPr/>
          <a:lstStyle/>
          <a:p>
            <a:r>
              <a:rPr lang="en-US" dirty="0"/>
              <a:t>Automation Using Azure Event Grid</a:t>
            </a:r>
          </a:p>
        </p:txBody>
      </p:sp>
    </p:spTree>
    <p:extLst>
      <p:ext uri="{BB962C8B-B14F-4D97-AF65-F5344CB8AC3E}">
        <p14:creationId xmlns:p14="http://schemas.microsoft.com/office/powerpoint/2010/main" val="850287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64932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899B-6BA8-90A6-55D2-BEE95BA8AA3F}"/>
              </a:ext>
            </a:extLst>
          </p:cNvPr>
          <p:cNvSpPr>
            <a:spLocks noGrp="1"/>
          </p:cNvSpPr>
          <p:nvPr>
            <p:ph type="title"/>
          </p:nvPr>
        </p:nvSpPr>
        <p:spPr/>
        <p:txBody>
          <a:bodyPr/>
          <a:lstStyle/>
          <a:p>
            <a:r>
              <a:rPr lang="en-US" dirty="0"/>
              <a:t>Upcoming Events</a:t>
            </a:r>
          </a:p>
        </p:txBody>
      </p:sp>
      <p:pic>
        <p:nvPicPr>
          <p:cNvPr id="2050" name="Picture 2" descr="VS LIVE - YouTube">
            <a:extLst>
              <a:ext uri="{FF2B5EF4-FFF2-40B4-BE49-F238E27FC236}">
                <a16:creationId xmlns:a16="http://schemas.microsoft.com/office/drawing/2014/main" id="{7A04559C-FE3F-CF93-A8F7-46454C259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43" b="28983"/>
          <a:stretch/>
        </p:blipFill>
        <p:spPr bwMode="auto">
          <a:xfrm>
            <a:off x="568901" y="1869937"/>
            <a:ext cx="4514850" cy="951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flectraCon™ - Full Program">
            <a:extLst>
              <a:ext uri="{FF2B5EF4-FFF2-40B4-BE49-F238E27FC236}">
                <a16:creationId xmlns:a16="http://schemas.microsoft.com/office/drawing/2014/main" id="{D260BE82-0BC8-A444-A9AF-6FBA967C4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5" y="3087615"/>
            <a:ext cx="4041343" cy="29555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rlando Code Camp – Call for Speakers – ALM Guide – Esteban Garcia">
            <a:extLst>
              <a:ext uri="{FF2B5EF4-FFF2-40B4-BE49-F238E27FC236}">
                <a16:creationId xmlns:a16="http://schemas.microsoft.com/office/drawing/2014/main" id="{D817BBB6-5496-1B81-0EBE-F84E05796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004" y="1630609"/>
            <a:ext cx="48577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ko Köbler – Keycloak Expert, Software-Architect &amp; Trainer">
            <a:extLst>
              <a:ext uri="{FF2B5EF4-FFF2-40B4-BE49-F238E27FC236}">
                <a16:creationId xmlns:a16="http://schemas.microsoft.com/office/drawing/2014/main" id="{80782C2D-1BCE-8F47-8B61-6C7C892F1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425" y="3722441"/>
            <a:ext cx="4524375" cy="1685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01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13D1-7107-C240-00BF-B9094895A2B3}"/>
              </a:ext>
            </a:extLst>
          </p:cNvPr>
          <p:cNvSpPr>
            <a:spLocks noGrp="1"/>
          </p:cNvSpPr>
          <p:nvPr>
            <p:ph type="title"/>
          </p:nvPr>
        </p:nvSpPr>
        <p:spPr/>
        <p:txBody>
          <a:bodyPr/>
          <a:lstStyle/>
          <a:p>
            <a:r>
              <a:rPr lang="en-US" dirty="0"/>
              <a:t>Upcoming Events</a:t>
            </a:r>
          </a:p>
        </p:txBody>
      </p:sp>
      <p:pic>
        <p:nvPicPr>
          <p:cNvPr id="3074" name="Picture 2" descr="Logo">
            <a:extLst>
              <a:ext uri="{FF2B5EF4-FFF2-40B4-BE49-F238E27FC236}">
                <a16:creationId xmlns:a16="http://schemas.microsoft.com/office/drawing/2014/main" id="{C9AB6A26-7386-E76C-7BB0-45293A16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0" y="1483191"/>
            <a:ext cx="4972488" cy="38408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1B1822-A44F-3A73-F6AD-AB29E6DDE596}"/>
              </a:ext>
            </a:extLst>
          </p:cNvPr>
          <p:cNvPicPr>
            <a:picLocks noChangeAspect="1"/>
          </p:cNvPicPr>
          <p:nvPr/>
        </p:nvPicPr>
        <p:blipFill>
          <a:blip r:embed="rId4"/>
          <a:stretch>
            <a:fillRect/>
          </a:stretch>
        </p:blipFill>
        <p:spPr>
          <a:xfrm>
            <a:off x="1001592" y="2565283"/>
            <a:ext cx="4686954" cy="1676634"/>
          </a:xfrm>
          <a:prstGeom prst="rect">
            <a:avLst/>
          </a:prstGeom>
        </p:spPr>
      </p:pic>
    </p:spTree>
    <p:extLst>
      <p:ext uri="{BB962C8B-B14F-4D97-AF65-F5344CB8AC3E}">
        <p14:creationId xmlns:p14="http://schemas.microsoft.com/office/powerpoint/2010/main" val="32473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B2BE4E8-539F-8CFD-DF91-865370C57FCC}"/>
              </a:ext>
            </a:extLst>
          </p:cNvPr>
          <p:cNvSpPr/>
          <p:nvPr/>
        </p:nvSpPr>
        <p:spPr>
          <a:xfrm>
            <a:off x="3830320" y="1564640"/>
            <a:ext cx="4500880" cy="43586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5CD1626-230D-C7D8-6244-5A08F4A1797F}"/>
              </a:ext>
            </a:extLst>
          </p:cNvPr>
          <p:cNvSpPr>
            <a:spLocks noGrp="1"/>
          </p:cNvSpPr>
          <p:nvPr>
            <p:ph type="title"/>
          </p:nvPr>
        </p:nvSpPr>
        <p:spPr/>
        <p:txBody>
          <a:bodyPr/>
          <a:lstStyle/>
          <a:p>
            <a:r>
              <a:rPr lang="en-US" dirty="0"/>
              <a:t>I’m Hiring</a:t>
            </a:r>
          </a:p>
        </p:txBody>
      </p:sp>
      <p:pic>
        <p:nvPicPr>
          <p:cNvPr id="1026" name="Picture 2" descr="Home :: Senior Living 100">
            <a:extLst>
              <a:ext uri="{FF2B5EF4-FFF2-40B4-BE49-F238E27FC236}">
                <a16:creationId xmlns:a16="http://schemas.microsoft.com/office/drawing/2014/main" id="{3D57FA1E-D3BE-4F18-7CAB-3FFACF0A6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19" y="1690688"/>
            <a:ext cx="4163162" cy="400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2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A4938-5A1D-4228-9D89-0155DD577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166" y="1236662"/>
            <a:ext cx="4015668" cy="4384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st | Louisville, KY | The Capital Grille">
            <a:extLst>
              <a:ext uri="{FF2B5EF4-FFF2-40B4-BE49-F238E27FC236}">
                <a16:creationId xmlns:a16="http://schemas.microsoft.com/office/drawing/2014/main" id="{7F0C746D-BE69-6D94-2860-83219852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902" y="2247899"/>
            <a:ext cx="45148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225 0 " pathEditMode="relative" rAng="0" ptsTypes="AA">
                                      <p:cBhvr>
                                        <p:cTn id="6" dur="1000" fill="hold"/>
                                        <p:tgtEl>
                                          <p:spTgt spid="3"/>
                                        </p:tgtEl>
                                        <p:attrNameLst>
                                          <p:attrName>ppt_x</p:attrName>
                                          <p:attrName>ppt_y</p:attrName>
                                        </p:attrNameLst>
                                      </p:cBhvr>
                                      <p:rCtr x="-11250" y="0"/>
                                    </p:animMotion>
                                  </p:childTnLst>
                                </p:cTn>
                              </p:par>
                              <p:par>
                                <p:cTn id="7" presetID="10" presetClass="entr" presetSubtype="0" fill="hold" nodeType="withEffect">
                                  <p:stCondLst>
                                    <p:cond delay="7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18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6EA9-4CB6-B5BC-5E7B-5343FE9766B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16CFF566-1E21-9F35-2B03-3DFE11E7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94FB14C-FFA7-3775-D991-5C98971A87B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995E017-3D66-6BD9-36F3-B6538F430984}"/>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054158B4-08B0-CC87-FEA2-F60A18ECC04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789BCD88-0CF0-D3BC-10FD-950FB94E067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p:spPr>
      </p:pic>
      <p:pic>
        <p:nvPicPr>
          <p:cNvPr id="8" name="Picture 7">
            <a:extLst>
              <a:ext uri="{FF2B5EF4-FFF2-40B4-BE49-F238E27FC236}">
                <a16:creationId xmlns:a16="http://schemas.microsoft.com/office/drawing/2014/main" id="{E7317470-C1E6-86A5-038A-E54E3852B34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6AA1FE2-D196-8449-55EA-13299C96F0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65E1910E-6B21-42CB-118B-C7D48FB134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325886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C43-10ED-E678-48C6-F02827AC364B}"/>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95730BCC-139B-1702-5F83-C37DD1659B3A}"/>
              </a:ext>
            </a:extLst>
          </p:cNvPr>
          <p:cNvSpPr>
            <a:spLocks noGrp="1"/>
          </p:cNvSpPr>
          <p:nvPr>
            <p:ph idx="1"/>
          </p:nvPr>
        </p:nvSpPr>
        <p:spPr>
          <a:xfrm>
            <a:off x="838200" y="1380931"/>
            <a:ext cx="10515600" cy="4796032"/>
          </a:xfrm>
        </p:spPr>
        <p:txBody>
          <a:bodyPr>
            <a:normAutofit/>
          </a:bodyPr>
          <a:lstStyle/>
          <a:p>
            <a:r>
              <a:rPr lang="en-US" dirty="0"/>
              <a:t>As a community directory, I want thumbnails generated of high-resolution images of residents I upload to their profile so that the application can use the small image for quicker display within the application.</a:t>
            </a:r>
          </a:p>
          <a:p>
            <a:pPr lvl="1"/>
            <a:r>
              <a:rPr lang="en-US" dirty="0"/>
              <a:t>Acceptance Criteria</a:t>
            </a:r>
          </a:p>
          <a:p>
            <a:pPr lvl="2"/>
            <a:r>
              <a:rPr lang="en-US" dirty="0"/>
              <a:t>Thumbnails should be generated automatically with no user intervention</a:t>
            </a:r>
          </a:p>
          <a:p>
            <a:pPr lvl="2"/>
            <a:r>
              <a:rPr lang="en-US" dirty="0"/>
              <a:t>Thumbnails should be located in a known location so they can be easily referenced</a:t>
            </a:r>
          </a:p>
          <a:p>
            <a:pPr lvl="1"/>
            <a:r>
              <a:rPr lang="en-US" dirty="0"/>
              <a:t>Architecture Analysis</a:t>
            </a:r>
          </a:p>
          <a:p>
            <a:pPr lvl="2"/>
            <a:r>
              <a:rPr lang="en-US" dirty="0"/>
              <a:t>Build a platform-level utility that can be used by the different applications</a:t>
            </a:r>
          </a:p>
          <a:p>
            <a:pPr lvl="2"/>
            <a:r>
              <a:rPr lang="en-US" dirty="0"/>
              <a:t>Utility to be configurable per application</a:t>
            </a:r>
          </a:p>
          <a:p>
            <a:pPr lvl="2"/>
            <a:r>
              <a:rPr lang="en-US" dirty="0"/>
              <a:t>Source images could come from multiple locations</a:t>
            </a:r>
          </a:p>
          <a:p>
            <a:pPr lvl="2"/>
            <a:r>
              <a:rPr lang="en-US" dirty="0"/>
              <a:t>Outputted image dimensions should be configurable</a:t>
            </a:r>
          </a:p>
          <a:p>
            <a:pPr lvl="2"/>
            <a:r>
              <a:rPr lang="en-US" dirty="0"/>
              <a:t>Outputted images should have configured prefix/suffixes added</a:t>
            </a:r>
          </a:p>
          <a:p>
            <a:endParaRPr lang="en-US" dirty="0"/>
          </a:p>
        </p:txBody>
      </p:sp>
    </p:spTree>
    <p:extLst>
      <p:ext uri="{BB962C8B-B14F-4D97-AF65-F5344CB8AC3E}">
        <p14:creationId xmlns:p14="http://schemas.microsoft.com/office/powerpoint/2010/main" val="42384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1606</Words>
  <Application>Microsoft Office PowerPoint</Application>
  <PresentationFormat>Widescreen</PresentationFormat>
  <Paragraphs>234</Paragraphs>
  <Slides>29</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-apple-system</vt:lpstr>
      <vt:lpstr>Arial</vt:lpstr>
      <vt:lpstr>Calibri</vt:lpstr>
      <vt:lpstr>Calibri Light</vt:lpstr>
      <vt:lpstr>Kamerik205 8</vt:lpstr>
      <vt:lpstr>Segoe UI</vt:lpstr>
      <vt:lpstr>Presentation Theme</vt:lpstr>
      <vt:lpstr>Custom Design</vt:lpstr>
      <vt:lpstr>PowerPoint Presentation</vt:lpstr>
      <vt:lpstr>PowerPoint Presentation</vt:lpstr>
      <vt:lpstr>Upcoming Events</vt:lpstr>
      <vt:lpstr>Upcoming Events</vt:lpstr>
      <vt:lpstr>I’m Hiring</vt:lpstr>
      <vt:lpstr>PowerPoint Presentation</vt:lpstr>
      <vt:lpstr>PowerPoint Presentation</vt:lpstr>
      <vt:lpstr>Who is Chad Green?</vt:lpstr>
      <vt:lpstr>User Story</vt:lpstr>
      <vt:lpstr>Initial Architecture</vt:lpstr>
      <vt:lpstr>User Story</vt:lpstr>
      <vt:lpstr>Initial Architecture</vt:lpstr>
      <vt:lpstr>Initial Architecture Problems</vt:lpstr>
      <vt:lpstr>Initial Architecture Problems</vt:lpstr>
      <vt:lpstr>Azure Event Grid</vt:lpstr>
      <vt:lpstr>Azure Event Grid</vt:lpstr>
      <vt:lpstr>Azure Event Grid</vt:lpstr>
      <vt:lpstr>Azure Event Grid Concepts</vt:lpstr>
      <vt:lpstr>Azure Event Grid Capabilities</vt:lpstr>
      <vt:lpstr>Azure Event Grid Possibilities</vt:lpstr>
      <vt:lpstr>Azure Event Grid Possibilities</vt:lpstr>
      <vt:lpstr>Azure Event Grid Possibilities</vt:lpstr>
      <vt:lpstr>Delivered Solution</vt:lpstr>
      <vt:lpstr>Blob Trigger vs Event Grid Trigger</vt:lpstr>
      <vt:lpstr>User Story</vt:lpstr>
      <vt:lpstr>Architecture</vt:lpstr>
      <vt:lpstr>Process</vt:lpstr>
      <vt:lpstr>Solution 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2023-02-12T00:14:43Z</dcterms:created>
  <dcterms:modified xsi:type="dcterms:W3CDTF">2023-02-23T01:57:47Z</dcterms:modified>
</cp:coreProperties>
</file>